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0" r:id="rId5"/>
    <p:sldId id="261" r:id="rId6"/>
    <p:sldId id="262" r:id="rId7"/>
    <p:sldId id="297" r:id="rId8"/>
    <p:sldId id="296" r:id="rId9"/>
    <p:sldId id="298" r:id="rId10"/>
    <p:sldId id="264" r:id="rId11"/>
    <p:sldId id="265" r:id="rId12"/>
    <p:sldId id="311" r:id="rId13"/>
    <p:sldId id="309" r:id="rId14"/>
    <p:sldId id="310" r:id="rId15"/>
    <p:sldId id="269" r:id="rId16"/>
    <p:sldId id="282" r:id="rId17"/>
    <p:sldId id="312" r:id="rId18"/>
    <p:sldId id="271" r:id="rId19"/>
    <p:sldId id="272" r:id="rId20"/>
    <p:sldId id="273" r:id="rId21"/>
    <p:sldId id="274" r:id="rId2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76897"/>
  </p:normalViewPr>
  <p:slideViewPr>
    <p:cSldViewPr snapToGrid="0" snapToObjects="1">
      <p:cViewPr varScale="1">
        <p:scale>
          <a:sx n="97" d="100"/>
          <a:sy n="97" d="100"/>
        </p:scale>
        <p:origin x="17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7" name="Shape 1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35124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As I said, Python code is not connected to the server yet.</a:t>
            </a:r>
          </a:p>
          <a:p>
            <a:r>
              <a:rPr kumimoji="1" lang="en-US" altLang="ko-KR" dirty="0"/>
              <a:t>So we assumed that python code is connected to the server and then developed the process.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Mode 1 is verification. Same Principle with certifying myself with my fingerprint.</a:t>
            </a: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7568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Mode 2 is identification. This is for searching whose dog it is.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We firstly give attention to develop the Mode 1 first.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9977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--</a:t>
            </a:r>
            <a:r>
              <a:rPr kumimoji="1" lang="en-US" altLang="ko-KR" dirty="0" err="1"/>
              <a:t>ppt</a:t>
            </a:r>
            <a:r>
              <a:rPr kumimoji="1" lang="en-US" altLang="ko-KR" dirty="0"/>
              <a:t> reading--</a:t>
            </a:r>
          </a:p>
          <a:p>
            <a:r>
              <a:rPr kumimoji="1" lang="en-US" altLang="ko-KR" dirty="0"/>
              <a:t>Now, we have our own server!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9928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--</a:t>
            </a:r>
            <a:r>
              <a:rPr kumimoji="1" lang="en-US" altLang="ko-KR" dirty="0" err="1"/>
              <a:t>ppt</a:t>
            </a:r>
            <a:r>
              <a:rPr kumimoji="1" lang="en-US" altLang="ko-KR" dirty="0"/>
              <a:t> reading--</a:t>
            </a:r>
          </a:p>
          <a:p>
            <a:r>
              <a:rPr kumimoji="1" lang="en-US" altLang="ko-KR" dirty="0"/>
              <a:t>Now, we have our own server!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59755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3" name="Shape 2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ppt reading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schedule later.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5000"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8" name="Shape 1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8" name="Shape 1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190106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8" name="Shape 1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UI Deisign we did last week.</a:t>
            </a:r>
          </a:p>
          <a:p>
            <a:endParaRPr/>
          </a:p>
          <a:p>
            <a:r>
              <a:t>Using this, Chan il Kim applied this into Android Studio.</a:t>
            </a:r>
          </a:p>
        </p:txBody>
      </p:sp>
    </p:spTree>
    <p:extLst>
      <p:ext uri="{BB962C8B-B14F-4D97-AF65-F5344CB8AC3E}">
        <p14:creationId xmlns:p14="http://schemas.microsoft.com/office/powerpoint/2010/main" val="2194375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6" name="Shape 1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Left one is the simple python code for testing</a:t>
            </a:r>
          </a:p>
          <a:p>
            <a:endParaRPr/>
          </a:p>
          <a:p>
            <a:r>
              <a:t>Right one is the return value that came from the python code. We get the string through the server using nodejs.</a:t>
            </a:r>
          </a:p>
        </p:txBody>
      </p:sp>
    </p:spTree>
    <p:extLst>
      <p:ext uri="{BB962C8B-B14F-4D97-AF65-F5344CB8AC3E}">
        <p14:creationId xmlns:p14="http://schemas.microsoft.com/office/powerpoint/2010/main" val="3241517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6" name="Shape 1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Left one is the simple python code for testing</a:t>
            </a:r>
          </a:p>
          <a:p>
            <a:endParaRPr/>
          </a:p>
          <a:p>
            <a:r>
              <a:t>Right one is the return value that came from the python code. We get the string through the server using nodejs.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7" name="Shape 1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7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93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제목 텍스트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02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92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7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0">
              <a:buSzTx/>
              <a:buFontTx/>
              <a:buNone/>
              <a:defRPr sz="2400" b="1"/>
            </a:lvl2pPr>
            <a:lvl3pPr marL="0" indent="0">
              <a:buSzTx/>
              <a:buFontTx/>
              <a:buNone/>
              <a:defRPr sz="2400" b="1"/>
            </a:lvl3pPr>
            <a:lvl4pPr marL="0" indent="0">
              <a:buSzTx/>
              <a:buFontTx/>
              <a:buNone/>
              <a:defRPr sz="2400" b="1"/>
            </a:lvl4pPr>
            <a:lvl5pPr marL="0" indent="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그림 개체 틀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51" y="6404294"/>
            <a:ext cx="273652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1.png"/><Relationship Id="rId4" Type="http://schemas.openxmlformats.org/officeDocument/2006/relationships/image" Target="../media/image10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emf"/><Relationship Id="rId3" Type="http://schemas.openxmlformats.org/officeDocument/2006/relationships/image" Target="../media/image24.emf"/><Relationship Id="rId7" Type="http://schemas.openxmlformats.org/officeDocument/2006/relationships/image" Target="../media/image26.png"/><Relationship Id="rId12" Type="http://schemas.openxmlformats.org/officeDocument/2006/relationships/image" Target="../media/image31.emf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30.emf"/><Relationship Id="rId5" Type="http://schemas.openxmlformats.org/officeDocument/2006/relationships/image" Target="../media/image25.png"/><Relationship Id="rId15" Type="http://schemas.openxmlformats.org/officeDocument/2006/relationships/image" Target="../media/image34.emf"/><Relationship Id="rId10" Type="http://schemas.openxmlformats.org/officeDocument/2006/relationships/image" Target="../media/image29.emf"/><Relationship Id="rId4" Type="http://schemas.openxmlformats.org/officeDocument/2006/relationships/image" Target="../media/image4.png"/><Relationship Id="rId9" Type="http://schemas.openxmlformats.org/officeDocument/2006/relationships/image" Target="../media/image28.emf"/><Relationship Id="rId1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emf"/><Relationship Id="rId18" Type="http://schemas.openxmlformats.org/officeDocument/2006/relationships/image" Target="../media/image37.png"/><Relationship Id="rId3" Type="http://schemas.openxmlformats.org/officeDocument/2006/relationships/image" Target="../media/image24.emf"/><Relationship Id="rId21" Type="http://schemas.openxmlformats.org/officeDocument/2006/relationships/image" Target="../media/image39.png"/><Relationship Id="rId7" Type="http://schemas.openxmlformats.org/officeDocument/2006/relationships/image" Target="../media/image26.png"/><Relationship Id="rId12" Type="http://schemas.openxmlformats.org/officeDocument/2006/relationships/image" Target="../media/image31.emf"/><Relationship Id="rId17" Type="http://schemas.openxmlformats.org/officeDocument/2006/relationships/image" Target="../media/image36.png"/><Relationship Id="rId25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5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30.emf"/><Relationship Id="rId24" Type="http://schemas.openxmlformats.org/officeDocument/2006/relationships/image" Target="../media/image41.png"/><Relationship Id="rId5" Type="http://schemas.openxmlformats.org/officeDocument/2006/relationships/image" Target="../media/image25.png"/><Relationship Id="rId15" Type="http://schemas.openxmlformats.org/officeDocument/2006/relationships/image" Target="../media/image34.emf"/><Relationship Id="rId23" Type="http://schemas.openxmlformats.org/officeDocument/2006/relationships/image" Target="../media/image40.png"/><Relationship Id="rId10" Type="http://schemas.openxmlformats.org/officeDocument/2006/relationships/image" Target="../media/image29.emf"/><Relationship Id="rId19" Type="http://schemas.openxmlformats.org/officeDocument/2006/relationships/image" Target="../media/image38.png"/><Relationship Id="rId4" Type="http://schemas.openxmlformats.org/officeDocument/2006/relationships/image" Target="../media/image4.png"/><Relationship Id="rId9" Type="http://schemas.openxmlformats.org/officeDocument/2006/relationships/image" Target="../media/image28.emf"/><Relationship Id="rId14" Type="http://schemas.openxmlformats.org/officeDocument/2006/relationships/image" Target="../media/image33.png"/><Relationship Id="rId2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image" Target="../media/image32.emf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11" Type="http://schemas.openxmlformats.org/officeDocument/2006/relationships/image" Target="../media/image20.png"/><Relationship Id="rId5" Type="http://schemas.openxmlformats.org/officeDocument/2006/relationships/image" Target="../media/image26.png"/><Relationship Id="rId10" Type="http://schemas.openxmlformats.org/officeDocument/2006/relationships/image" Target="../media/image38.png"/><Relationship Id="rId4" Type="http://schemas.openxmlformats.org/officeDocument/2006/relationships/image" Target="../media/image10.png"/><Relationship Id="rId9" Type="http://schemas.openxmlformats.org/officeDocument/2006/relationships/image" Target="../media/image37.png"/><Relationship Id="rId1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4.jpg"/><Relationship Id="rId5" Type="http://schemas.openxmlformats.org/officeDocument/2006/relationships/image" Target="../media/image9.emf"/><Relationship Id="rId10" Type="http://schemas.openxmlformats.org/officeDocument/2006/relationships/image" Target="../media/image13.jpg"/><Relationship Id="rId4" Type="http://schemas.openxmlformats.org/officeDocument/2006/relationships/image" Target="../media/image5.emf"/><Relationship Id="rId9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Box 5"/>
          <p:cNvSpPr txBox="1"/>
          <p:nvPr/>
        </p:nvSpPr>
        <p:spPr>
          <a:xfrm>
            <a:off x="4625009" y="5170354"/>
            <a:ext cx="7407292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2400" b="1">
                <a:latin typeface="+mn-lt"/>
                <a:ea typeface="+mn-ea"/>
                <a:cs typeface="+mn-cs"/>
                <a:sym typeface="맑은 고딕"/>
              </a:defRPr>
            </a:pPr>
            <a:r>
              <a:rPr dirty="0">
                <a:latin typeface="+mn-lt"/>
              </a:rPr>
              <a:t>Team </a:t>
            </a:r>
            <a:r>
              <a:rPr dirty="0" err="1">
                <a:latin typeface="+mn-lt"/>
              </a:rPr>
              <a:t>Groza</a:t>
            </a:r>
            <a:endParaRPr dirty="0">
              <a:solidFill>
                <a:srgbClr val="FFFFFF"/>
              </a:solidFill>
              <a:latin typeface="+mn-lt"/>
            </a:endParaRPr>
          </a:p>
          <a:p>
            <a:pPr algn="r"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rPr dirty="0">
                <a:latin typeface="+mn-lt"/>
              </a:rPr>
              <a:t>Kim Tae Hong (20132335)  </a:t>
            </a:r>
            <a:endParaRPr dirty="0">
              <a:solidFill>
                <a:srgbClr val="FFFFFF"/>
              </a:solidFill>
              <a:latin typeface="+mn-lt"/>
            </a:endParaRPr>
          </a:p>
          <a:p>
            <a:pPr algn="r"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rPr dirty="0">
                <a:latin typeface="+mn-lt"/>
              </a:rPr>
              <a:t>Kim Chan Il (20150577)</a:t>
            </a:r>
            <a:endParaRPr dirty="0">
              <a:solidFill>
                <a:srgbClr val="FFFFFF"/>
              </a:solidFill>
              <a:latin typeface="+mn-lt"/>
            </a:endParaRPr>
          </a:p>
          <a:p>
            <a:pPr algn="r">
              <a:defRPr>
                <a:latin typeface="+mn-lt"/>
                <a:ea typeface="+mn-ea"/>
                <a:cs typeface="+mn-cs"/>
                <a:sym typeface="맑은 고딕"/>
              </a:defRPr>
            </a:pPr>
            <a:r>
              <a:rPr lang="en-US" altLang="ko-KR" sz="2000" b="1" dirty="0">
                <a:sym typeface="맑은 고딕"/>
              </a:rPr>
              <a:t>(Presenter) </a:t>
            </a:r>
            <a:r>
              <a:rPr sz="2000" b="1" dirty="0" err="1">
                <a:latin typeface="+mn-lt"/>
              </a:rPr>
              <a:t>Paeng</a:t>
            </a:r>
            <a:r>
              <a:rPr sz="2000" b="1" dirty="0">
                <a:latin typeface="+mn-lt"/>
              </a:rPr>
              <a:t> </a:t>
            </a:r>
            <a:r>
              <a:rPr sz="2000" b="1" dirty="0" err="1">
                <a:latin typeface="+mn-lt"/>
              </a:rPr>
              <a:t>Jin</a:t>
            </a:r>
            <a:r>
              <a:rPr sz="2000" b="1" dirty="0">
                <a:latin typeface="+mn-lt"/>
              </a:rPr>
              <a:t> </a:t>
            </a:r>
            <a:r>
              <a:rPr sz="2000" b="1" dirty="0" err="1">
                <a:latin typeface="+mn-lt"/>
              </a:rPr>
              <a:t>Wook</a:t>
            </a:r>
            <a:r>
              <a:rPr sz="2000" b="1" dirty="0">
                <a:latin typeface="+mn-lt"/>
              </a:rPr>
              <a:t> (20154645)</a:t>
            </a:r>
          </a:p>
        </p:txBody>
      </p:sp>
      <p:sp>
        <p:nvSpPr>
          <p:cNvPr id="113" name="TextBox 4"/>
          <p:cNvSpPr txBox="1"/>
          <p:nvPr/>
        </p:nvSpPr>
        <p:spPr>
          <a:xfrm>
            <a:off x="1838224" y="2779709"/>
            <a:ext cx="7046825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4800" b="1"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r>
              <a:rPr>
                <a:latin typeface="+mn-lt"/>
              </a:rPr>
              <a:t>RUMYPET(R U my pet?)</a:t>
            </a:r>
          </a:p>
        </p:txBody>
      </p:sp>
      <p:pic>
        <p:nvPicPr>
          <p:cNvPr id="114" name="그림 4" descr="그림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85048" y="2556075"/>
            <a:ext cx="1284942" cy="12753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제목 1"/>
          <p:cNvSpPr txBox="1">
            <a:spLocks noGrp="1"/>
          </p:cNvSpPr>
          <p:nvPr>
            <p:ph type="title"/>
          </p:nvPr>
        </p:nvSpPr>
        <p:spPr>
          <a:xfrm>
            <a:off x="882314" y="215"/>
            <a:ext cx="8871285" cy="811739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59536">
              <a:defRPr sz="3290" b="1"/>
            </a:pPr>
            <a:r>
              <a:rPr dirty="0"/>
              <a:t>Schedule &amp; Progress </a:t>
            </a:r>
            <a:r>
              <a:rPr sz="3759" dirty="0"/>
              <a:t>–</a:t>
            </a:r>
            <a:r>
              <a:rPr sz="4700" dirty="0"/>
              <a:t> </a:t>
            </a:r>
            <a:r>
              <a:rPr sz="2820" dirty="0"/>
              <a:t>Kim Tae Hong</a:t>
            </a:r>
            <a:r>
              <a:rPr lang="en-US" altLang="ko-KR" sz="2820" dirty="0"/>
              <a:t> (Server)</a:t>
            </a:r>
            <a:endParaRPr sz="2820" dirty="0"/>
          </a:p>
        </p:txBody>
      </p:sp>
      <p:pic>
        <p:nvPicPr>
          <p:cNvPr id="172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직사각형 12"/>
          <p:cNvSpPr txBox="1"/>
          <p:nvPr/>
        </p:nvSpPr>
        <p:spPr>
          <a:xfrm>
            <a:off x="834189" y="811953"/>
            <a:ext cx="10471082" cy="44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2300" b="1">
                <a:latin typeface="+mn-lt"/>
                <a:ea typeface="+mn-ea"/>
                <a:cs typeface="+mn-cs"/>
                <a:sym typeface="맑은 고딕"/>
              </a:defRPr>
            </a:pPr>
            <a:r>
              <a:rPr dirty="0">
                <a:latin typeface="+mn-lt"/>
              </a:rPr>
              <a:t>“</a:t>
            </a:r>
            <a:r>
              <a:rPr lang="en-US" dirty="0">
                <a:latin typeface="+mn-lt"/>
              </a:rPr>
              <a:t>Connecting the Python Code with the server. Make it work!</a:t>
            </a:r>
            <a:r>
              <a:rPr dirty="0">
                <a:latin typeface="+mn-lt"/>
              </a:rPr>
              <a:t>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075978-14A6-2B48-92BC-97D89AEC49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162" y="1590261"/>
            <a:ext cx="8484079" cy="5095221"/>
          </a:xfrm>
          <a:prstGeom prst="rect">
            <a:avLst/>
          </a:prstGeom>
        </p:spPr>
      </p:pic>
      <p:grpSp>
        <p:nvGrpSpPr>
          <p:cNvPr id="24" name="그룹 16">
            <a:extLst>
              <a:ext uri="{FF2B5EF4-FFF2-40B4-BE49-F238E27FC236}">
                <a16:creationId xmlns:a16="http://schemas.microsoft.com/office/drawing/2014/main" id="{77FA6B75-3A0E-FA4C-8578-3C8C54E20FBA}"/>
              </a:ext>
            </a:extLst>
          </p:cNvPr>
          <p:cNvGrpSpPr/>
          <p:nvPr/>
        </p:nvGrpSpPr>
        <p:grpSpPr>
          <a:xfrm>
            <a:off x="10907059" y="5625548"/>
            <a:ext cx="1284943" cy="1275306"/>
            <a:chOff x="0" y="0"/>
            <a:chExt cx="1284942" cy="1275305"/>
          </a:xfrm>
        </p:grpSpPr>
        <p:pic>
          <p:nvPicPr>
            <p:cNvPr id="25" name="그림 13" descr="그림 13">
              <a:extLst>
                <a:ext uri="{FF2B5EF4-FFF2-40B4-BE49-F238E27FC236}">
                  <a16:creationId xmlns:a16="http://schemas.microsoft.com/office/drawing/2014/main" id="{AB027114-7E08-654A-8C15-3DA91C996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284942" cy="1275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" name="텍스트상자 14">
              <a:extLst>
                <a:ext uri="{FF2B5EF4-FFF2-40B4-BE49-F238E27FC236}">
                  <a16:creationId xmlns:a16="http://schemas.microsoft.com/office/drawing/2014/main" id="{47A10FBF-6BB9-7F40-96BE-FF27462DC1F7}"/>
                </a:ext>
              </a:extLst>
            </p:cNvPr>
            <p:cNvSpPr txBox="1"/>
            <p:nvPr/>
          </p:nvSpPr>
          <p:spPr>
            <a:xfrm>
              <a:off x="398212" y="505940"/>
              <a:ext cx="43600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b="1" dirty="0">
                  <a:latin typeface="HeadLineA" pitchFamily="2" charset="-127"/>
                  <a:ea typeface="HeadLineA" pitchFamily="2" charset="-127"/>
                </a:rPr>
                <a:t>10</a:t>
              </a:r>
              <a:endParaRPr b="1" dirty="0">
                <a:latin typeface="HeadLineA" pitchFamily="2" charset="-127"/>
                <a:ea typeface="HeadLineA" pitchFamily="2" charset="-127"/>
              </a:endParaRPr>
            </a:p>
          </p:txBody>
        </p:sp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제목 1"/>
          <p:cNvSpPr txBox="1">
            <a:spLocks noGrp="1"/>
          </p:cNvSpPr>
          <p:nvPr>
            <p:ph type="title"/>
          </p:nvPr>
        </p:nvSpPr>
        <p:spPr>
          <a:xfrm>
            <a:off x="882314" y="215"/>
            <a:ext cx="10674686" cy="811739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59536">
              <a:defRPr sz="3290" b="1"/>
            </a:pPr>
            <a:r>
              <a:rPr dirty="0"/>
              <a:t>Schedule &amp; Progress </a:t>
            </a:r>
            <a:r>
              <a:rPr sz="3759" dirty="0"/>
              <a:t>–</a:t>
            </a:r>
            <a:r>
              <a:rPr sz="4700" dirty="0"/>
              <a:t> </a:t>
            </a:r>
            <a:r>
              <a:rPr sz="2820" dirty="0" err="1"/>
              <a:t>Paeng</a:t>
            </a:r>
            <a:r>
              <a:rPr sz="2820" dirty="0"/>
              <a:t> </a:t>
            </a:r>
            <a:r>
              <a:rPr sz="2820" dirty="0" err="1"/>
              <a:t>Jin</a:t>
            </a:r>
            <a:r>
              <a:rPr sz="2820" dirty="0"/>
              <a:t> </a:t>
            </a:r>
            <a:r>
              <a:rPr sz="2820" dirty="0" err="1"/>
              <a:t>Wook</a:t>
            </a:r>
            <a:r>
              <a:rPr lang="en-US" altLang="ko-KR" sz="2820" dirty="0"/>
              <a:t> (Python)</a:t>
            </a:r>
            <a:endParaRPr sz="2820" dirty="0"/>
          </a:p>
        </p:txBody>
      </p:sp>
      <p:pic>
        <p:nvPicPr>
          <p:cNvPr id="189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직사각형 6"/>
          <p:cNvSpPr txBox="1"/>
          <p:nvPr/>
        </p:nvSpPr>
        <p:spPr>
          <a:xfrm>
            <a:off x="834188" y="811953"/>
            <a:ext cx="1124351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457200">
              <a:defRPr sz="2400" b="1">
                <a:latin typeface="+mn-lt"/>
                <a:ea typeface="+mn-ea"/>
                <a:cs typeface="+mn-cs"/>
                <a:sym typeface="맑은 고딕"/>
              </a:defRPr>
            </a:pPr>
            <a:r>
              <a:rPr dirty="0">
                <a:latin typeface="+mn-lt"/>
              </a:rPr>
              <a:t>“</a:t>
            </a:r>
            <a:r>
              <a:rPr lang="en-US" dirty="0">
                <a:latin typeface="+mn-lt"/>
              </a:rPr>
              <a:t>Get much more data for testing and accurate performance</a:t>
            </a:r>
            <a:r>
              <a:rPr dirty="0">
                <a:latin typeface="+mn-lt"/>
              </a:rPr>
              <a:t>”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C8146B47-DE64-484C-9560-D3B72A0050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262" y="1827953"/>
            <a:ext cx="4007186" cy="40071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D61D9F-018E-2846-AC90-00E102ED2A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448" y="3396960"/>
            <a:ext cx="1619250" cy="13337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C5F5C78-5AED-3F42-9543-BB65845B4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475" y="2265831"/>
            <a:ext cx="1332133" cy="117475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9661D3E3-6E7C-E948-96EC-E1725F10A7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461" y="4216894"/>
            <a:ext cx="1270000" cy="127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FE738E6-082A-9F48-BF7D-E2E5D778D4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632" y="2043853"/>
            <a:ext cx="900355" cy="90035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2C8AD109-764B-CA47-A837-36B9573959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573" y="3090275"/>
            <a:ext cx="1640475" cy="1640475"/>
          </a:xfrm>
          <a:prstGeom prst="rect">
            <a:avLst/>
          </a:prstGeom>
        </p:spPr>
      </p:pic>
      <p:grpSp>
        <p:nvGrpSpPr>
          <p:cNvPr id="51" name="그룹 16">
            <a:extLst>
              <a:ext uri="{FF2B5EF4-FFF2-40B4-BE49-F238E27FC236}">
                <a16:creationId xmlns:a16="http://schemas.microsoft.com/office/drawing/2014/main" id="{F89619D4-5999-BF47-A424-B615F289A0A0}"/>
              </a:ext>
            </a:extLst>
          </p:cNvPr>
          <p:cNvGrpSpPr/>
          <p:nvPr/>
        </p:nvGrpSpPr>
        <p:grpSpPr>
          <a:xfrm>
            <a:off x="10907059" y="5625548"/>
            <a:ext cx="1284943" cy="1275306"/>
            <a:chOff x="0" y="0"/>
            <a:chExt cx="1284942" cy="1275305"/>
          </a:xfrm>
        </p:grpSpPr>
        <p:pic>
          <p:nvPicPr>
            <p:cNvPr id="52" name="그림 13" descr="그림 13">
              <a:extLst>
                <a:ext uri="{FF2B5EF4-FFF2-40B4-BE49-F238E27FC236}">
                  <a16:creationId xmlns:a16="http://schemas.microsoft.com/office/drawing/2014/main" id="{99564B41-02CD-4040-8F20-7428F1195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1284942" cy="1275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" name="텍스트상자 14">
              <a:extLst>
                <a:ext uri="{FF2B5EF4-FFF2-40B4-BE49-F238E27FC236}">
                  <a16:creationId xmlns:a16="http://schemas.microsoft.com/office/drawing/2014/main" id="{C3843F34-43CA-F643-BF45-059ADBAE6BFF}"/>
                </a:ext>
              </a:extLst>
            </p:cNvPr>
            <p:cNvSpPr txBox="1"/>
            <p:nvPr/>
          </p:nvSpPr>
          <p:spPr>
            <a:xfrm>
              <a:off x="398212" y="505940"/>
              <a:ext cx="43600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b="1" dirty="0">
                  <a:latin typeface="HeadLineA" pitchFamily="2" charset="-127"/>
                  <a:ea typeface="HeadLineA" pitchFamily="2" charset="-127"/>
                </a:rPr>
                <a:t>11</a:t>
              </a:r>
              <a:endParaRPr b="1" dirty="0">
                <a:latin typeface="HeadLineA" pitchFamily="2" charset="-127"/>
                <a:ea typeface="HeadLineA" pitchFamily="2" charset="-127"/>
              </a:endParaRPr>
            </a:p>
          </p:txBody>
        </p:sp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제목 1"/>
          <p:cNvSpPr txBox="1">
            <a:spLocks noGrp="1"/>
          </p:cNvSpPr>
          <p:nvPr>
            <p:ph type="title"/>
          </p:nvPr>
        </p:nvSpPr>
        <p:spPr>
          <a:xfrm>
            <a:off x="882314" y="215"/>
            <a:ext cx="10674686" cy="811739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59536">
              <a:defRPr sz="3290" b="1"/>
            </a:pPr>
            <a:r>
              <a:rPr dirty="0"/>
              <a:t>Schedule &amp; Progress </a:t>
            </a:r>
            <a:r>
              <a:rPr sz="3759" dirty="0"/>
              <a:t>–</a:t>
            </a:r>
            <a:r>
              <a:rPr sz="4700" dirty="0"/>
              <a:t> </a:t>
            </a:r>
            <a:r>
              <a:rPr sz="2820" dirty="0" err="1"/>
              <a:t>Paeng</a:t>
            </a:r>
            <a:r>
              <a:rPr sz="2820" dirty="0"/>
              <a:t> </a:t>
            </a:r>
            <a:r>
              <a:rPr sz="2820" dirty="0" err="1"/>
              <a:t>Jin</a:t>
            </a:r>
            <a:r>
              <a:rPr sz="2820" dirty="0"/>
              <a:t> </a:t>
            </a:r>
            <a:r>
              <a:rPr sz="2820" dirty="0" err="1"/>
              <a:t>Wook</a:t>
            </a:r>
            <a:r>
              <a:rPr lang="en-US" altLang="ko-KR" sz="2820" dirty="0"/>
              <a:t> (Python)</a:t>
            </a:r>
            <a:endParaRPr sz="2820" dirty="0"/>
          </a:p>
        </p:txBody>
      </p:sp>
      <p:pic>
        <p:nvPicPr>
          <p:cNvPr id="189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직사각형 6"/>
          <p:cNvSpPr txBox="1"/>
          <p:nvPr/>
        </p:nvSpPr>
        <p:spPr>
          <a:xfrm>
            <a:off x="834188" y="811953"/>
            <a:ext cx="11243511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457200">
              <a:defRPr sz="2400" b="1">
                <a:latin typeface="+mn-lt"/>
                <a:ea typeface="+mn-ea"/>
                <a:cs typeface="+mn-cs"/>
                <a:sym typeface="맑은 고딕"/>
              </a:defRPr>
            </a:pPr>
            <a:r>
              <a:rPr dirty="0">
                <a:latin typeface="+mn-lt"/>
              </a:rPr>
              <a:t>“</a:t>
            </a:r>
            <a:r>
              <a:rPr lang="en-US" dirty="0">
                <a:latin typeface="+mn-lt"/>
              </a:rPr>
              <a:t>Fix the algorithm of Pre-processing and Matching process </a:t>
            </a:r>
          </a:p>
          <a:p>
            <a:pPr defTabSz="457200">
              <a:defRPr sz="2400" b="1">
                <a:latin typeface="+mn-lt"/>
                <a:ea typeface="+mn-ea"/>
                <a:cs typeface="+mn-cs"/>
                <a:sym typeface="맑은 고딕"/>
              </a:defRPr>
            </a:pPr>
            <a:r>
              <a:rPr lang="en-US" dirty="0">
                <a:latin typeface="+mn-lt"/>
              </a:rPr>
              <a:t>  to get a good performance</a:t>
            </a:r>
            <a:r>
              <a:rPr dirty="0">
                <a:latin typeface="+mn-lt"/>
              </a:rPr>
              <a:t>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D676D3-3949-8F4F-B603-D0339E1CAE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43" y="2552700"/>
            <a:ext cx="6426200" cy="3213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6119CF5-2DBB-F943-9166-DC161D720E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733" y="2552700"/>
            <a:ext cx="2375020" cy="2927350"/>
          </a:xfrm>
          <a:prstGeom prst="rect">
            <a:avLst/>
          </a:prstGeom>
        </p:spPr>
      </p:pic>
      <p:grpSp>
        <p:nvGrpSpPr>
          <p:cNvPr id="13" name="그룹 16">
            <a:extLst>
              <a:ext uri="{FF2B5EF4-FFF2-40B4-BE49-F238E27FC236}">
                <a16:creationId xmlns:a16="http://schemas.microsoft.com/office/drawing/2014/main" id="{1553ACCC-DC32-BC4E-A09F-B92422B51741}"/>
              </a:ext>
            </a:extLst>
          </p:cNvPr>
          <p:cNvGrpSpPr/>
          <p:nvPr/>
        </p:nvGrpSpPr>
        <p:grpSpPr>
          <a:xfrm>
            <a:off x="10907059" y="5625548"/>
            <a:ext cx="1284943" cy="1275306"/>
            <a:chOff x="0" y="0"/>
            <a:chExt cx="1284942" cy="1275305"/>
          </a:xfrm>
        </p:grpSpPr>
        <p:pic>
          <p:nvPicPr>
            <p:cNvPr id="14" name="그림 13" descr="그림 13">
              <a:extLst>
                <a:ext uri="{FF2B5EF4-FFF2-40B4-BE49-F238E27FC236}">
                  <a16:creationId xmlns:a16="http://schemas.microsoft.com/office/drawing/2014/main" id="{A1BCC034-1FDE-7644-9F72-E9F06F474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284942" cy="1275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" name="텍스트상자 14">
              <a:extLst>
                <a:ext uri="{FF2B5EF4-FFF2-40B4-BE49-F238E27FC236}">
                  <a16:creationId xmlns:a16="http://schemas.microsoft.com/office/drawing/2014/main" id="{C4BC5872-CC50-4249-B15F-4FD03082C992}"/>
                </a:ext>
              </a:extLst>
            </p:cNvPr>
            <p:cNvSpPr txBox="1"/>
            <p:nvPr/>
          </p:nvSpPr>
          <p:spPr>
            <a:xfrm>
              <a:off x="398212" y="505940"/>
              <a:ext cx="43600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b="1" dirty="0">
                  <a:latin typeface="HeadLineA" pitchFamily="2" charset="-127"/>
                  <a:ea typeface="HeadLineA" pitchFamily="2" charset="-127"/>
                </a:rPr>
                <a:t>12</a:t>
              </a:r>
              <a:endParaRPr b="1" dirty="0">
                <a:latin typeface="HeadLineA" pitchFamily="2" charset="-127"/>
                <a:ea typeface="HeadLineA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966833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>
            <a:extLst>
              <a:ext uri="{FF2B5EF4-FFF2-40B4-BE49-F238E27FC236}">
                <a16:creationId xmlns:a16="http://schemas.microsoft.com/office/drawing/2014/main" id="{5706AF69-656D-0F4B-8B6D-158DDAA4F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94" y="2554922"/>
            <a:ext cx="4646073" cy="371926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AA18D50-77D1-6E4B-8E5F-1B5F3CDD3E48}"/>
              </a:ext>
            </a:extLst>
          </p:cNvPr>
          <p:cNvSpPr/>
          <p:nvPr/>
        </p:nvSpPr>
        <p:spPr>
          <a:xfrm>
            <a:off x="834189" y="811953"/>
            <a:ext cx="1007287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  <a:latin typeface="+mn-lt"/>
              </a:rPr>
              <a:t>“Complete the Verification Mode Using many </a:t>
            </a:r>
            <a:r>
              <a:rPr lang="en-US" altLang="ko-KR" sz="2500" b="1" dirty="0" err="1">
                <a:solidFill>
                  <a:schemeClr val="tx1"/>
                </a:solidFill>
                <a:latin typeface="+mn-lt"/>
              </a:rPr>
              <a:t>datas</a:t>
            </a:r>
            <a:r>
              <a:rPr lang="en-US" altLang="ko-KR" sz="2500" b="1" dirty="0">
                <a:solidFill>
                  <a:schemeClr val="tx1"/>
                </a:solidFill>
                <a:latin typeface="+mn-lt"/>
              </a:rPr>
              <a:t>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44B077-048B-CA48-8D40-FDF449A6E2AA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271" y="3053233"/>
            <a:ext cx="1440000" cy="1260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2CB1D-993C-424F-9867-F068F8A6E937}"/>
              </a:ext>
            </a:extLst>
          </p:cNvPr>
          <p:cNvSpPr/>
          <p:nvPr/>
        </p:nvSpPr>
        <p:spPr>
          <a:xfrm>
            <a:off x="1053358" y="4299516"/>
            <a:ext cx="21465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000" b="1" dirty="0">
                <a:solidFill>
                  <a:schemeClr val="tx1"/>
                </a:solidFill>
                <a:latin typeface="+mn-lt"/>
              </a:rPr>
              <a:t>Input Image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AC03DE2-B752-9A4A-BCC4-0F8052F06E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753" y="763827"/>
            <a:ext cx="1387011" cy="13870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463914-CAD7-734E-AB02-2C151A0E5CDD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435" y="4641963"/>
            <a:ext cx="1440000" cy="126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0E966C5-F8D9-5748-9235-0D984CB7AD7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435" y="3181908"/>
            <a:ext cx="1440000" cy="126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9D47E3C-E308-E346-891D-0B5F697BA087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435" y="1721853"/>
            <a:ext cx="1440000" cy="12600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20B0E7F-2422-2D42-AA89-464D8D8C8F3C}"/>
              </a:ext>
            </a:extLst>
          </p:cNvPr>
          <p:cNvSpPr/>
          <p:nvPr/>
        </p:nvSpPr>
        <p:spPr>
          <a:xfrm>
            <a:off x="10730753" y="2091570"/>
            <a:ext cx="14116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000" b="1" dirty="0">
                <a:solidFill>
                  <a:schemeClr val="tx1"/>
                </a:solidFill>
                <a:latin typeface="+mn-lt"/>
              </a:rPr>
              <a:t>Database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B4ABDAB-C6BD-A34C-A65A-10B44DF1C9C4}"/>
              </a:ext>
            </a:extLst>
          </p:cNvPr>
          <p:cNvSpPr/>
          <p:nvPr/>
        </p:nvSpPr>
        <p:spPr>
          <a:xfrm>
            <a:off x="1053358" y="4626681"/>
            <a:ext cx="214657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3000" b="1" dirty="0">
                <a:solidFill>
                  <a:schemeClr val="tx1"/>
                </a:solidFill>
                <a:latin typeface="+mn-lt"/>
              </a:rPr>
              <a:t>(Dog A)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770BAE6-2CBB-8A49-933E-854271F4E440}"/>
              </a:ext>
            </a:extLst>
          </p:cNvPr>
          <p:cNvSpPr/>
          <p:nvPr/>
        </p:nvSpPr>
        <p:spPr>
          <a:xfrm>
            <a:off x="8121705" y="6102018"/>
            <a:ext cx="21465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000" b="1" dirty="0">
                <a:solidFill>
                  <a:schemeClr val="tx1"/>
                </a:solidFill>
                <a:latin typeface="+mn-lt"/>
              </a:rPr>
              <a:t>Dog A </a:t>
            </a:r>
            <a:r>
              <a:rPr lang="en-US" altLang="ko-KR" sz="2000" b="1" dirty="0" err="1">
                <a:solidFill>
                  <a:schemeClr val="tx1"/>
                </a:solidFill>
                <a:latin typeface="+mn-lt"/>
              </a:rPr>
              <a:t>Datas</a:t>
            </a:r>
            <a:endParaRPr lang="en-US" altLang="ko-KR" sz="2000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1A3360A-D20A-0944-AF8A-F491E0F699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48983" y="1387967"/>
            <a:ext cx="1042468" cy="393698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FE5C859-A788-144F-9D85-97C972FF0F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56603" y="1353514"/>
            <a:ext cx="1042468" cy="231297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14B1649-786C-144B-9C26-AAA4893930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53135" y="1361641"/>
            <a:ext cx="1011794" cy="82208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8C05268-C23A-B44D-8133-D56947568F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46067" y="3073114"/>
            <a:ext cx="1168163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F6176F7-90E5-2649-A972-ECBD9B6E93F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41992" y="3091908"/>
            <a:ext cx="1239786" cy="1440000"/>
          </a:xfrm>
          <a:prstGeom prst="rect">
            <a:avLst/>
          </a:prstGeom>
        </p:spPr>
      </p:pic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EB3D4A99-8A79-AF4C-97DF-013C6A5C79EE}"/>
              </a:ext>
            </a:extLst>
          </p:cNvPr>
          <p:cNvSpPr>
            <a:spLocks noChangeAspect="1"/>
          </p:cNvSpPr>
          <p:nvPr/>
        </p:nvSpPr>
        <p:spPr>
          <a:xfrm>
            <a:off x="3266517" y="3316405"/>
            <a:ext cx="720000" cy="733655"/>
          </a:xfrm>
          <a:prstGeom prst="rightArrow">
            <a:avLst>
              <a:gd name="adj1" fmla="val 50000"/>
              <a:gd name="adj2" fmla="val 61073"/>
            </a:avLst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j-ea"/>
              <a:cs typeface="+mj-cs"/>
              <a:sym typeface="맑은 고딕"/>
            </a:endParaRPr>
          </a:p>
        </p:txBody>
      </p:sp>
      <p:sp>
        <p:nvSpPr>
          <p:cNvPr id="37" name="오른쪽 화살표[R] 36">
            <a:extLst>
              <a:ext uri="{FF2B5EF4-FFF2-40B4-BE49-F238E27FC236}">
                <a16:creationId xmlns:a16="http://schemas.microsoft.com/office/drawing/2014/main" id="{EEEFE768-03A0-2C43-9741-F357204D0CBA}"/>
              </a:ext>
            </a:extLst>
          </p:cNvPr>
          <p:cNvSpPr>
            <a:spLocks noChangeAspect="1"/>
          </p:cNvSpPr>
          <p:nvPr/>
        </p:nvSpPr>
        <p:spPr>
          <a:xfrm rot="10800000">
            <a:off x="7292832" y="3299662"/>
            <a:ext cx="720000" cy="733655"/>
          </a:xfrm>
          <a:prstGeom prst="rightArrow">
            <a:avLst>
              <a:gd name="adj1" fmla="val 50000"/>
              <a:gd name="adj2" fmla="val 61073"/>
            </a:avLst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j-ea"/>
              <a:cs typeface="+mj-cs"/>
              <a:sym typeface="맑은 고딕"/>
            </a:endParaRPr>
          </a:p>
        </p:txBody>
      </p:sp>
      <p:sp>
        <p:nvSpPr>
          <p:cNvPr id="38" name="오른쪽 화살표[R] 37">
            <a:extLst>
              <a:ext uri="{FF2B5EF4-FFF2-40B4-BE49-F238E27FC236}">
                <a16:creationId xmlns:a16="http://schemas.microsoft.com/office/drawing/2014/main" id="{F46D7422-A1EF-6A46-8E3C-16FCA60FEC16}"/>
              </a:ext>
            </a:extLst>
          </p:cNvPr>
          <p:cNvSpPr>
            <a:spLocks noChangeAspect="1"/>
          </p:cNvSpPr>
          <p:nvPr/>
        </p:nvSpPr>
        <p:spPr>
          <a:xfrm rot="5400000">
            <a:off x="5221778" y="4805192"/>
            <a:ext cx="720000" cy="733655"/>
          </a:xfrm>
          <a:prstGeom prst="rightArrow">
            <a:avLst>
              <a:gd name="adj1" fmla="val 50000"/>
              <a:gd name="adj2" fmla="val 61073"/>
            </a:avLst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j-ea"/>
              <a:cs typeface="+mj-cs"/>
              <a:sym typeface="맑은 고딕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5A80A64-DFF6-1143-B7EC-FDBA01DA442F}"/>
              </a:ext>
            </a:extLst>
          </p:cNvPr>
          <p:cNvSpPr/>
          <p:nvPr/>
        </p:nvSpPr>
        <p:spPr>
          <a:xfrm>
            <a:off x="4209523" y="5564492"/>
            <a:ext cx="27592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000" b="1" dirty="0">
                <a:solidFill>
                  <a:schemeClr val="tx1"/>
                </a:solidFill>
                <a:latin typeface="+mn-lt"/>
              </a:rPr>
              <a:t>The image is Dog A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A1B5F48-9CB2-3745-914E-B7234551C549}"/>
              </a:ext>
            </a:extLst>
          </p:cNvPr>
          <p:cNvSpPr/>
          <p:nvPr/>
        </p:nvSpPr>
        <p:spPr>
          <a:xfrm>
            <a:off x="4765689" y="5997074"/>
            <a:ext cx="16321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tx1"/>
                </a:solidFill>
                <a:latin typeface="+mn-lt"/>
              </a:rPr>
              <a:t>(</a:t>
            </a:r>
            <a:r>
              <a:rPr lang="en-US" altLang="ko-KR" sz="2500" b="1" dirty="0">
                <a:solidFill>
                  <a:schemeClr val="accent1"/>
                </a:solidFill>
                <a:latin typeface="+mn-lt"/>
              </a:rPr>
              <a:t>Correct!</a:t>
            </a:r>
            <a:r>
              <a:rPr lang="en-US" altLang="ko-KR" sz="2500" b="1" dirty="0">
                <a:solidFill>
                  <a:schemeClr val="tx1"/>
                </a:solidFill>
                <a:latin typeface="+mn-lt"/>
              </a:rPr>
              <a:t>)</a:t>
            </a:r>
            <a:endParaRPr lang="ko-KR" altLang="en-US" sz="2500" dirty="0">
              <a:latin typeface="+mn-lt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CA39B66B-4570-DE4C-9AC0-A30D829FEF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905" y="1415591"/>
            <a:ext cx="1068246" cy="117384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477E3F2-688E-6D4D-9206-3B623F63021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8779" y="2589436"/>
            <a:ext cx="1079502" cy="1101533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8DEC4574-D404-7549-8F04-A7354425EEB3}"/>
              </a:ext>
            </a:extLst>
          </p:cNvPr>
          <p:cNvSpPr/>
          <p:nvPr/>
        </p:nvSpPr>
        <p:spPr>
          <a:xfrm>
            <a:off x="834189" y="1840161"/>
            <a:ext cx="10072870" cy="5539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457200">
              <a:defRPr sz="1800"/>
            </a:pPr>
            <a:r>
              <a:rPr lang="en-US" altLang="ko-KR" sz="3000" b="1" dirty="0">
                <a:solidFill>
                  <a:schemeClr val="tx1"/>
                </a:solidFill>
                <a:latin typeface="+mn-lt"/>
              </a:rPr>
              <a:t>· </a:t>
            </a:r>
            <a:r>
              <a:rPr lang="en-US" altLang="ko-KR" sz="3000" b="1" u="sng" dirty="0">
                <a:solidFill>
                  <a:schemeClr val="tx1"/>
                </a:solidFill>
                <a:latin typeface="+mn-lt"/>
              </a:rPr>
              <a:t>Mode 1 : Verification</a:t>
            </a: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58BFF153-9639-2844-9E51-E8330CC98711}"/>
              </a:ext>
            </a:extLst>
          </p:cNvPr>
          <p:cNvSpPr txBox="1">
            <a:spLocks/>
          </p:cNvSpPr>
          <p:nvPr/>
        </p:nvSpPr>
        <p:spPr>
          <a:xfrm>
            <a:off x="882314" y="215"/>
            <a:ext cx="10674686" cy="811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9pPr>
          </a:lstStyle>
          <a:p>
            <a:pPr defTabSz="859536" hangingPunct="1">
              <a:defRPr sz="3290" b="1"/>
            </a:pPr>
            <a:r>
              <a:rPr lang="en-US" sz="3290" b="1"/>
              <a:t>Schedule &amp; Progress </a:t>
            </a:r>
            <a:r>
              <a:rPr lang="en-US" sz="3759" b="1"/>
              <a:t>–</a:t>
            </a:r>
            <a:r>
              <a:rPr lang="en-US" sz="4700" b="1"/>
              <a:t> </a:t>
            </a:r>
            <a:r>
              <a:rPr lang="en-US" sz="2820" b="1"/>
              <a:t>Paeng Jin Wook</a:t>
            </a:r>
            <a:r>
              <a:rPr lang="en-US" altLang="ko-KR" sz="2820" b="1"/>
              <a:t> (Python)</a:t>
            </a:r>
            <a:endParaRPr lang="en-US" sz="2820" b="1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526B797-50C2-ED40-AD00-03243165E8E5}"/>
              </a:ext>
            </a:extLst>
          </p:cNvPr>
          <p:cNvSpPr/>
          <p:nvPr/>
        </p:nvSpPr>
        <p:spPr>
          <a:xfrm>
            <a:off x="834189" y="1244496"/>
            <a:ext cx="1007287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  <a:latin typeface="+mn-lt"/>
              </a:rPr>
              <a:t>“Connect with Android Application and Make it work!”</a:t>
            </a:r>
          </a:p>
        </p:txBody>
      </p:sp>
      <p:grpSp>
        <p:nvGrpSpPr>
          <p:cNvPr id="42" name="그룹 16">
            <a:extLst>
              <a:ext uri="{FF2B5EF4-FFF2-40B4-BE49-F238E27FC236}">
                <a16:creationId xmlns:a16="http://schemas.microsoft.com/office/drawing/2014/main" id="{8843F3D3-1E19-354E-B455-2C48286CFBC3}"/>
              </a:ext>
            </a:extLst>
          </p:cNvPr>
          <p:cNvGrpSpPr/>
          <p:nvPr/>
        </p:nvGrpSpPr>
        <p:grpSpPr>
          <a:xfrm>
            <a:off x="10907059" y="5625548"/>
            <a:ext cx="1284943" cy="1275306"/>
            <a:chOff x="0" y="0"/>
            <a:chExt cx="1284942" cy="1275305"/>
          </a:xfrm>
        </p:grpSpPr>
        <p:pic>
          <p:nvPicPr>
            <p:cNvPr id="44" name="그림 13" descr="그림 13">
              <a:extLst>
                <a:ext uri="{FF2B5EF4-FFF2-40B4-BE49-F238E27FC236}">
                  <a16:creationId xmlns:a16="http://schemas.microsoft.com/office/drawing/2014/main" id="{AA4DDDEA-120F-8B4E-8D7B-87A4B130A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0" y="0"/>
              <a:ext cx="1284942" cy="1275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7" name="텍스트상자 14">
              <a:extLst>
                <a:ext uri="{FF2B5EF4-FFF2-40B4-BE49-F238E27FC236}">
                  <a16:creationId xmlns:a16="http://schemas.microsoft.com/office/drawing/2014/main" id="{870219A0-B59A-C843-8FC4-7FFE2D0C40F0}"/>
                </a:ext>
              </a:extLst>
            </p:cNvPr>
            <p:cNvSpPr txBox="1"/>
            <p:nvPr/>
          </p:nvSpPr>
          <p:spPr>
            <a:xfrm>
              <a:off x="398212" y="505940"/>
              <a:ext cx="43600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b="1" dirty="0">
                  <a:latin typeface="HeadLineA" pitchFamily="2" charset="-127"/>
                  <a:ea typeface="HeadLineA" pitchFamily="2" charset="-127"/>
                </a:rPr>
                <a:t>13</a:t>
              </a:r>
              <a:endParaRPr b="1" dirty="0">
                <a:latin typeface="HeadLineA" pitchFamily="2" charset="-127"/>
                <a:ea typeface="HeadLineA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474389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>
            <a:extLst>
              <a:ext uri="{FF2B5EF4-FFF2-40B4-BE49-F238E27FC236}">
                <a16:creationId xmlns:a16="http://schemas.microsoft.com/office/drawing/2014/main" id="{5706AF69-656D-0F4B-8B6D-158DDAA4F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95" y="2554923"/>
            <a:ext cx="4035488" cy="339617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0984ABF-3BCA-014D-9CF1-1FC82D4D9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AA18D50-77D1-6E4B-8E5F-1B5F3CDD3E48}"/>
              </a:ext>
            </a:extLst>
          </p:cNvPr>
          <p:cNvSpPr/>
          <p:nvPr/>
        </p:nvSpPr>
        <p:spPr>
          <a:xfrm>
            <a:off x="834189" y="811953"/>
            <a:ext cx="1007287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  <a:latin typeface="+mn-lt"/>
              </a:rPr>
              <a:t>“We need to decrease the performance time 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44B077-048B-CA48-8D40-FDF449A6E2AA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271" y="3053233"/>
            <a:ext cx="1440000" cy="1260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2CB1D-993C-424F-9867-F068F8A6E937}"/>
              </a:ext>
            </a:extLst>
          </p:cNvPr>
          <p:cNvSpPr/>
          <p:nvPr/>
        </p:nvSpPr>
        <p:spPr>
          <a:xfrm>
            <a:off x="1053358" y="4299516"/>
            <a:ext cx="21465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000" b="1" dirty="0">
                <a:solidFill>
                  <a:schemeClr val="tx1"/>
                </a:solidFill>
                <a:latin typeface="+mn-lt"/>
              </a:rPr>
              <a:t>Input Image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AC03DE2-B752-9A4A-BCC4-0F8052F06E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753" y="763827"/>
            <a:ext cx="1387011" cy="13870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463914-CAD7-734E-AB02-2C151A0E5CDD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781" y="2873155"/>
            <a:ext cx="832894" cy="7287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0E966C5-F8D9-5748-9235-0D984CB7AD7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781" y="2144373"/>
            <a:ext cx="832894" cy="7287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9D47E3C-E308-E346-891D-0B5F697BA087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781" y="1415591"/>
            <a:ext cx="832894" cy="72878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20B0E7F-2422-2D42-AA89-464D8D8C8F3C}"/>
              </a:ext>
            </a:extLst>
          </p:cNvPr>
          <p:cNvSpPr/>
          <p:nvPr/>
        </p:nvSpPr>
        <p:spPr>
          <a:xfrm>
            <a:off x="10730753" y="2091570"/>
            <a:ext cx="14116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000" b="1" dirty="0">
                <a:solidFill>
                  <a:schemeClr val="tx1"/>
                </a:solidFill>
                <a:latin typeface="+mn-lt"/>
              </a:rPr>
              <a:t>Database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B4ABDAB-C6BD-A34C-A65A-10B44DF1C9C4}"/>
              </a:ext>
            </a:extLst>
          </p:cNvPr>
          <p:cNvSpPr/>
          <p:nvPr/>
        </p:nvSpPr>
        <p:spPr>
          <a:xfrm>
            <a:off x="616575" y="4640017"/>
            <a:ext cx="316587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500" b="1" dirty="0">
                <a:solidFill>
                  <a:srgbClr val="C00000"/>
                </a:solidFill>
                <a:latin typeface="+mn-lt"/>
              </a:rPr>
              <a:t>(Whose dog it is?)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770BAE6-2CBB-8A49-933E-854271F4E440}"/>
              </a:ext>
            </a:extLst>
          </p:cNvPr>
          <p:cNvSpPr/>
          <p:nvPr/>
        </p:nvSpPr>
        <p:spPr>
          <a:xfrm>
            <a:off x="8124135" y="6205430"/>
            <a:ext cx="21465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000" b="1">
                <a:solidFill>
                  <a:schemeClr val="tx1"/>
                </a:solidFill>
                <a:latin typeface="+mn-lt"/>
              </a:rPr>
              <a:t>Datas</a:t>
            </a:r>
            <a:endParaRPr lang="en-US" altLang="ko-KR" sz="2000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1A3360A-D20A-0944-AF8A-F491E0F699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48983" y="1387967"/>
            <a:ext cx="1042468" cy="393698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FE5C859-A788-144F-9D85-97C972FF0F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56603" y="1353514"/>
            <a:ext cx="1042468" cy="231297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14B1649-786C-144B-9C26-AAA4893930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53135" y="1361641"/>
            <a:ext cx="1011794" cy="82208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8C05268-C23A-B44D-8133-D56947568F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46067" y="3073114"/>
            <a:ext cx="1168163" cy="144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F6176F7-90E5-2649-A972-ECBD9B6E93F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41992" y="3091908"/>
            <a:ext cx="1239786" cy="1440000"/>
          </a:xfrm>
          <a:prstGeom prst="rect">
            <a:avLst/>
          </a:prstGeom>
        </p:spPr>
      </p:pic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EB3D4A99-8A79-AF4C-97DF-013C6A5C79EE}"/>
              </a:ext>
            </a:extLst>
          </p:cNvPr>
          <p:cNvSpPr>
            <a:spLocks noChangeAspect="1"/>
          </p:cNvSpPr>
          <p:nvPr/>
        </p:nvSpPr>
        <p:spPr>
          <a:xfrm>
            <a:off x="3266517" y="3316405"/>
            <a:ext cx="720000" cy="733655"/>
          </a:xfrm>
          <a:prstGeom prst="rightArrow">
            <a:avLst>
              <a:gd name="adj1" fmla="val 50000"/>
              <a:gd name="adj2" fmla="val 61073"/>
            </a:avLst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j-ea"/>
              <a:cs typeface="+mj-cs"/>
              <a:sym typeface="맑은 고딕"/>
            </a:endParaRPr>
          </a:p>
        </p:txBody>
      </p:sp>
      <p:sp>
        <p:nvSpPr>
          <p:cNvPr id="37" name="오른쪽 화살표[R] 36">
            <a:extLst>
              <a:ext uri="{FF2B5EF4-FFF2-40B4-BE49-F238E27FC236}">
                <a16:creationId xmlns:a16="http://schemas.microsoft.com/office/drawing/2014/main" id="{EEEFE768-03A0-2C43-9741-F357204D0CBA}"/>
              </a:ext>
            </a:extLst>
          </p:cNvPr>
          <p:cNvSpPr>
            <a:spLocks noChangeAspect="1"/>
          </p:cNvSpPr>
          <p:nvPr/>
        </p:nvSpPr>
        <p:spPr>
          <a:xfrm rot="10800000">
            <a:off x="7292832" y="3299662"/>
            <a:ext cx="720000" cy="733655"/>
          </a:xfrm>
          <a:prstGeom prst="rightArrow">
            <a:avLst>
              <a:gd name="adj1" fmla="val 50000"/>
              <a:gd name="adj2" fmla="val 61073"/>
            </a:avLst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j-ea"/>
              <a:cs typeface="+mj-cs"/>
              <a:sym typeface="맑은 고딕"/>
            </a:endParaRPr>
          </a:p>
        </p:txBody>
      </p:sp>
      <p:sp>
        <p:nvSpPr>
          <p:cNvPr id="38" name="오른쪽 화살표[R] 37">
            <a:extLst>
              <a:ext uri="{FF2B5EF4-FFF2-40B4-BE49-F238E27FC236}">
                <a16:creationId xmlns:a16="http://schemas.microsoft.com/office/drawing/2014/main" id="{F46D7422-A1EF-6A46-8E3C-16FCA60FEC16}"/>
              </a:ext>
            </a:extLst>
          </p:cNvPr>
          <p:cNvSpPr>
            <a:spLocks noChangeAspect="1"/>
          </p:cNvSpPr>
          <p:nvPr/>
        </p:nvSpPr>
        <p:spPr>
          <a:xfrm rot="5400000">
            <a:off x="5221778" y="4805192"/>
            <a:ext cx="720000" cy="733655"/>
          </a:xfrm>
          <a:prstGeom prst="rightArrow">
            <a:avLst>
              <a:gd name="adj1" fmla="val 50000"/>
              <a:gd name="adj2" fmla="val 61073"/>
            </a:avLst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j-ea"/>
              <a:cs typeface="+mj-cs"/>
              <a:sym typeface="맑은 고딕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CA39B66B-4570-DE4C-9AC0-A30D829FEF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905" y="1415591"/>
            <a:ext cx="1068246" cy="117384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477E3F2-688E-6D4D-9206-3B623F63021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8779" y="2589436"/>
            <a:ext cx="1079502" cy="1101533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8DEC4574-D404-7549-8F04-A7354425EEB3}"/>
              </a:ext>
            </a:extLst>
          </p:cNvPr>
          <p:cNvSpPr/>
          <p:nvPr/>
        </p:nvSpPr>
        <p:spPr>
          <a:xfrm>
            <a:off x="834189" y="1840161"/>
            <a:ext cx="10072870" cy="5539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457200">
              <a:defRPr sz="1800"/>
            </a:pPr>
            <a:r>
              <a:rPr lang="en-US" altLang="ko-KR" sz="3000" b="1" dirty="0">
                <a:solidFill>
                  <a:schemeClr val="tx1"/>
                </a:solidFill>
                <a:latin typeface="+mn-lt"/>
              </a:rPr>
              <a:t>· </a:t>
            </a:r>
            <a:r>
              <a:rPr lang="en-US" altLang="ko-KR" sz="3000" b="1" u="sng" dirty="0">
                <a:solidFill>
                  <a:schemeClr val="tx1"/>
                </a:solidFill>
                <a:latin typeface="+mn-lt"/>
              </a:rPr>
              <a:t>Mode 2 : Identification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803806-3C8B-6849-BFB4-A783F96040C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589" y="5259880"/>
            <a:ext cx="837644" cy="8376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C34BFA-A972-E44E-8D3A-FB60A65D7A3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382" y="4439581"/>
            <a:ext cx="823691" cy="8236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6306C7-4FD8-C64C-8100-34C86C752C8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779" y="3601937"/>
            <a:ext cx="837644" cy="83764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B9F5420-7EF7-134E-A591-073CCD76111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032" y="2881932"/>
            <a:ext cx="733429" cy="73342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4699C34-DD73-6C47-9F25-E0CBDDDAA1B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032" y="2144738"/>
            <a:ext cx="733429" cy="73342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EA77DE9-E169-7043-A038-ECDDBD3A446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217" y="1419964"/>
            <a:ext cx="724409" cy="724409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21B34270-B332-7B49-9C9B-D1C491E7C8C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181" y="5267194"/>
            <a:ext cx="730572" cy="830111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DEC9F91B-1443-8744-9569-BB50C318DBE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091" y="4446894"/>
            <a:ext cx="727661" cy="82369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EBCACD02-43F0-D24E-938A-94CCDA642C9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676" y="3605548"/>
            <a:ext cx="729786" cy="837427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EED41CCC-4781-FC40-9FF7-5F3889789104}"/>
              </a:ext>
            </a:extLst>
          </p:cNvPr>
          <p:cNvSpPr/>
          <p:nvPr/>
        </p:nvSpPr>
        <p:spPr>
          <a:xfrm>
            <a:off x="3995124" y="5590130"/>
            <a:ext cx="318809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000" b="1" dirty="0">
                <a:solidFill>
                  <a:schemeClr val="tx1"/>
                </a:solidFill>
                <a:latin typeface="+mn-lt"/>
              </a:rPr>
              <a:t>The image is </a:t>
            </a:r>
            <a:r>
              <a:rPr lang="en-US" altLang="ko-KR" sz="3000" b="1" dirty="0">
                <a:solidFill>
                  <a:schemeClr val="accent1"/>
                </a:solidFill>
                <a:latin typeface="+mn-lt"/>
              </a:rPr>
              <a:t>Dog A</a:t>
            </a:r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EFEEFEE4-6C8C-424E-A10C-ADDD1DFB9A64}"/>
              </a:ext>
            </a:extLst>
          </p:cNvPr>
          <p:cNvSpPr txBox="1">
            <a:spLocks/>
          </p:cNvSpPr>
          <p:nvPr/>
        </p:nvSpPr>
        <p:spPr>
          <a:xfrm>
            <a:off x="882314" y="215"/>
            <a:ext cx="10674686" cy="811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9pPr>
          </a:lstStyle>
          <a:p>
            <a:pPr defTabSz="859536" hangingPunct="1">
              <a:defRPr sz="3290" b="1"/>
            </a:pPr>
            <a:r>
              <a:rPr lang="en-US" sz="3290" b="1"/>
              <a:t>Schedule &amp; Progress </a:t>
            </a:r>
            <a:r>
              <a:rPr lang="en-US" sz="3759" b="1"/>
              <a:t>–</a:t>
            </a:r>
            <a:r>
              <a:rPr lang="en-US" sz="4700" b="1"/>
              <a:t> </a:t>
            </a:r>
            <a:r>
              <a:rPr lang="en-US" sz="2820" b="1"/>
              <a:t>Paeng Jin Wook</a:t>
            </a:r>
            <a:r>
              <a:rPr lang="en-US" altLang="ko-KR" sz="2820" b="1"/>
              <a:t> (Python)</a:t>
            </a:r>
            <a:endParaRPr lang="en-US" sz="2820" b="1" dirty="0"/>
          </a:p>
        </p:txBody>
      </p:sp>
      <p:grpSp>
        <p:nvGrpSpPr>
          <p:cNvPr id="48" name="그룹 16">
            <a:extLst>
              <a:ext uri="{FF2B5EF4-FFF2-40B4-BE49-F238E27FC236}">
                <a16:creationId xmlns:a16="http://schemas.microsoft.com/office/drawing/2014/main" id="{B9D36A64-98E3-C944-929C-E0A560A9169C}"/>
              </a:ext>
            </a:extLst>
          </p:cNvPr>
          <p:cNvGrpSpPr/>
          <p:nvPr/>
        </p:nvGrpSpPr>
        <p:grpSpPr>
          <a:xfrm>
            <a:off x="10907059" y="5625548"/>
            <a:ext cx="1284943" cy="1275306"/>
            <a:chOff x="0" y="0"/>
            <a:chExt cx="1284942" cy="1275305"/>
          </a:xfrm>
        </p:grpSpPr>
        <p:pic>
          <p:nvPicPr>
            <p:cNvPr id="51" name="그림 13" descr="그림 13">
              <a:extLst>
                <a:ext uri="{FF2B5EF4-FFF2-40B4-BE49-F238E27FC236}">
                  <a16:creationId xmlns:a16="http://schemas.microsoft.com/office/drawing/2014/main" id="{770EEB3C-D023-D640-92D5-F77125C9C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/>
            </a:blip>
            <a:stretch>
              <a:fillRect/>
            </a:stretch>
          </p:blipFill>
          <p:spPr>
            <a:xfrm>
              <a:off x="0" y="0"/>
              <a:ext cx="1284942" cy="1275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" name="텍스트상자 14">
              <a:extLst>
                <a:ext uri="{FF2B5EF4-FFF2-40B4-BE49-F238E27FC236}">
                  <a16:creationId xmlns:a16="http://schemas.microsoft.com/office/drawing/2014/main" id="{499D413F-5EEA-D746-BC92-65EF17F55FE3}"/>
                </a:ext>
              </a:extLst>
            </p:cNvPr>
            <p:cNvSpPr txBox="1"/>
            <p:nvPr/>
          </p:nvSpPr>
          <p:spPr>
            <a:xfrm>
              <a:off x="398212" y="505940"/>
              <a:ext cx="43600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b="1" dirty="0">
                  <a:latin typeface="HeadLineA" pitchFamily="2" charset="-127"/>
                  <a:ea typeface="HeadLineA" pitchFamily="2" charset="-127"/>
                </a:rPr>
                <a:t>14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610622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제목 1"/>
          <p:cNvSpPr txBox="1">
            <a:spLocks noGrp="1"/>
          </p:cNvSpPr>
          <p:nvPr>
            <p:ph type="title"/>
          </p:nvPr>
        </p:nvSpPr>
        <p:spPr>
          <a:xfrm>
            <a:off x="0" y="2621248"/>
            <a:ext cx="12192000" cy="1325564"/>
          </a:xfrm>
          <a:prstGeom prst="rect">
            <a:avLst/>
          </a:prstGeom>
        </p:spPr>
        <p:txBody>
          <a:bodyPr/>
          <a:lstStyle>
            <a:lvl1pPr algn="ctr">
              <a:defRPr sz="5500" b="1"/>
            </a:lvl1pPr>
          </a:lstStyle>
          <a:p>
            <a:r>
              <a:t>2. PROBLEMS &amp; SOLUTION</a:t>
            </a:r>
          </a:p>
        </p:txBody>
      </p:sp>
      <p:pic>
        <p:nvPicPr>
          <p:cNvPr id="233" name="그림 7" descr="그림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632431" y="4546600"/>
            <a:ext cx="6223001" cy="2311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109"/>
            <a:ext cx="12192000" cy="872890"/>
          </a:xfrm>
        </p:spPr>
        <p:txBody>
          <a:bodyPr>
            <a:noAutofit/>
          </a:bodyPr>
          <a:lstStyle/>
          <a:p>
            <a:pPr algn="ctr"/>
            <a:r>
              <a:rPr lang="en-US" altLang="ko-KR" sz="4500" b="1" dirty="0"/>
              <a:t>PROBLEMS &amp; SOLUTIONS</a:t>
            </a:r>
            <a:endParaRPr kumimoji="1" lang="ko-KR" altLang="en-US" sz="45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7DF57A-4BF8-D54B-8BB7-67BA0CE2E498}"/>
              </a:ext>
            </a:extLst>
          </p:cNvPr>
          <p:cNvSpPr/>
          <p:nvPr/>
        </p:nvSpPr>
        <p:spPr>
          <a:xfrm>
            <a:off x="410988" y="1052999"/>
            <a:ext cx="11382797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3500" b="1" dirty="0">
                <a:solidFill>
                  <a:schemeClr val="tx1"/>
                </a:solidFill>
                <a:latin typeface="+mn-lt"/>
              </a:rPr>
              <a:t>Problem 1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  <a:latin typeface="+mn-lt"/>
              </a:rPr>
              <a:t>We will get so much time in Mode2.</a:t>
            </a:r>
          </a:p>
          <a:p>
            <a:pPr defTabSz="457200">
              <a:defRPr sz="1800"/>
            </a:pPr>
            <a:r>
              <a:rPr lang="en-US" altLang="ko-KR" sz="2300" b="1" dirty="0">
                <a:solidFill>
                  <a:schemeClr val="tx1"/>
                </a:solidFill>
                <a:latin typeface="+mn-lt"/>
              </a:rPr>
              <a:t>When we compare all the data to find the unknown dog’s information.</a:t>
            </a:r>
          </a:p>
        </p:txBody>
      </p:sp>
      <p:grpSp>
        <p:nvGrpSpPr>
          <p:cNvPr id="30" name="그룹 16">
            <a:extLst>
              <a:ext uri="{FF2B5EF4-FFF2-40B4-BE49-F238E27FC236}">
                <a16:creationId xmlns:a16="http://schemas.microsoft.com/office/drawing/2014/main" id="{5AC71647-4D82-D847-8D12-C53D5A539E6A}"/>
              </a:ext>
            </a:extLst>
          </p:cNvPr>
          <p:cNvGrpSpPr/>
          <p:nvPr/>
        </p:nvGrpSpPr>
        <p:grpSpPr>
          <a:xfrm>
            <a:off x="10907059" y="5625548"/>
            <a:ext cx="1284943" cy="1275306"/>
            <a:chOff x="0" y="0"/>
            <a:chExt cx="1284942" cy="1275305"/>
          </a:xfrm>
        </p:grpSpPr>
        <p:pic>
          <p:nvPicPr>
            <p:cNvPr id="31" name="그림 13" descr="그림 13">
              <a:extLst>
                <a:ext uri="{FF2B5EF4-FFF2-40B4-BE49-F238E27FC236}">
                  <a16:creationId xmlns:a16="http://schemas.microsoft.com/office/drawing/2014/main" id="{8504EA41-905A-E14F-960A-FB4A7EC58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2" cy="1275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" name="텍스트상자 14">
              <a:extLst>
                <a:ext uri="{FF2B5EF4-FFF2-40B4-BE49-F238E27FC236}">
                  <a16:creationId xmlns:a16="http://schemas.microsoft.com/office/drawing/2014/main" id="{772A33A6-D956-D54A-A484-F0D67EEE4D6D}"/>
                </a:ext>
              </a:extLst>
            </p:cNvPr>
            <p:cNvSpPr txBox="1"/>
            <p:nvPr/>
          </p:nvSpPr>
          <p:spPr>
            <a:xfrm>
              <a:off x="398212" y="505940"/>
              <a:ext cx="43600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b="1" dirty="0">
                  <a:latin typeface="HeadLineA" pitchFamily="2" charset="-127"/>
                  <a:ea typeface="HeadLineA" pitchFamily="2" charset="-127"/>
                </a:rPr>
                <a:t>16</a:t>
              </a:r>
              <a:endParaRPr b="1" dirty="0">
                <a:latin typeface="HeadLineA" pitchFamily="2" charset="-127"/>
                <a:ea typeface="HeadLineA" pitchFamily="2" charset="-127"/>
              </a:endParaRPr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39A6A1D9-7838-5747-8723-2506CB0CD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186" y="3366705"/>
            <a:ext cx="1387011" cy="138701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F03AFDB-6FBE-4C42-97ED-3F064119FFBB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308" y="2690898"/>
            <a:ext cx="832894" cy="728782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03732BEE-C5CD-A145-AD85-4167290FC3C8}"/>
              </a:ext>
            </a:extLst>
          </p:cNvPr>
          <p:cNvSpPr/>
          <p:nvPr/>
        </p:nvSpPr>
        <p:spPr>
          <a:xfrm>
            <a:off x="10795884" y="4753716"/>
            <a:ext cx="14116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000" b="1" dirty="0">
                <a:solidFill>
                  <a:schemeClr val="tx1"/>
                </a:solidFill>
                <a:latin typeface="+mn-lt"/>
              </a:rPr>
              <a:t>Database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A8BA9291-D9C9-DC47-8BEB-63E98B308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9390" y="3369572"/>
            <a:ext cx="1285490" cy="158462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A6A4A429-DDE2-034E-9CF1-9838F13444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4984" y="3355663"/>
            <a:ext cx="1388255" cy="1612445"/>
          </a:xfrm>
          <a:prstGeom prst="rect">
            <a:avLst/>
          </a:prstGeom>
        </p:spPr>
      </p:pic>
      <p:sp>
        <p:nvSpPr>
          <p:cNvPr id="47" name="오른쪽 화살표[R] 46">
            <a:extLst>
              <a:ext uri="{FF2B5EF4-FFF2-40B4-BE49-F238E27FC236}">
                <a16:creationId xmlns:a16="http://schemas.microsoft.com/office/drawing/2014/main" id="{05965093-4393-2041-AA73-E22B610DD2EB}"/>
              </a:ext>
            </a:extLst>
          </p:cNvPr>
          <p:cNvSpPr>
            <a:spLocks noChangeAspect="1"/>
          </p:cNvSpPr>
          <p:nvPr/>
        </p:nvSpPr>
        <p:spPr>
          <a:xfrm rot="10800000">
            <a:off x="6849334" y="3775572"/>
            <a:ext cx="720000" cy="733655"/>
          </a:xfrm>
          <a:prstGeom prst="rightArrow">
            <a:avLst>
              <a:gd name="adj1" fmla="val 50000"/>
              <a:gd name="adj2" fmla="val 61073"/>
            </a:avLst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j-ea"/>
              <a:cs typeface="+mj-cs"/>
              <a:sym typeface="맑은 고딕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047D5A96-149A-3644-A3D1-4868DD00E7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909" y="4986106"/>
            <a:ext cx="823691" cy="823691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14AE0C04-E1F7-9343-8338-422510D464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306" y="4148462"/>
            <a:ext cx="837644" cy="837644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9AF46FEE-95DE-494E-A0D7-6610A8ED6B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559" y="3428457"/>
            <a:ext cx="733429" cy="733429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E88D0EFE-DC25-A243-A01C-F9EBB9A872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559" y="2691263"/>
            <a:ext cx="733429" cy="733429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6F12ABAB-85EE-2343-A4F1-424AC88F46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618" y="4993419"/>
            <a:ext cx="727661" cy="823692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47E56A62-D1CD-1343-9EBF-64D1F05CA4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203" y="4152073"/>
            <a:ext cx="729786" cy="837427"/>
          </a:xfrm>
          <a:prstGeom prst="rect">
            <a:avLst/>
          </a:prstGeom>
        </p:spPr>
      </p:pic>
      <p:sp>
        <p:nvSpPr>
          <p:cNvPr id="57" name="오른쪽 화살표[R] 56">
            <a:extLst>
              <a:ext uri="{FF2B5EF4-FFF2-40B4-BE49-F238E27FC236}">
                <a16:creationId xmlns:a16="http://schemas.microsoft.com/office/drawing/2014/main" id="{2F2D30D8-EA46-9646-81EA-9A97D3B95B03}"/>
              </a:ext>
            </a:extLst>
          </p:cNvPr>
          <p:cNvSpPr>
            <a:spLocks noChangeAspect="1"/>
          </p:cNvSpPr>
          <p:nvPr/>
        </p:nvSpPr>
        <p:spPr>
          <a:xfrm rot="10800000">
            <a:off x="10020054" y="3775572"/>
            <a:ext cx="720000" cy="733655"/>
          </a:xfrm>
          <a:prstGeom prst="rightArrow">
            <a:avLst>
              <a:gd name="adj1" fmla="val 50000"/>
              <a:gd name="adj2" fmla="val 61073"/>
            </a:avLst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j-ea"/>
              <a:cs typeface="+mj-cs"/>
              <a:sym typeface="맑은 고딕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C51F052B-A22C-454C-A73D-EAC517302193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486" y="3413618"/>
            <a:ext cx="832894" cy="728782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A661352-4FF0-A44A-90A0-1711969AD7B7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85" y="3493716"/>
            <a:ext cx="1440000" cy="1260000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04E86D03-4040-B547-ABB7-6FC8387F9322}"/>
              </a:ext>
            </a:extLst>
          </p:cNvPr>
          <p:cNvSpPr/>
          <p:nvPr/>
        </p:nvSpPr>
        <p:spPr>
          <a:xfrm>
            <a:off x="354872" y="4739999"/>
            <a:ext cx="21465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000" b="1" dirty="0">
                <a:solidFill>
                  <a:schemeClr val="tx1"/>
                </a:solidFill>
                <a:latin typeface="+mn-lt"/>
              </a:rPr>
              <a:t>Input Image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325FCF3-0626-BB4A-9732-E207494E1578}"/>
              </a:ext>
            </a:extLst>
          </p:cNvPr>
          <p:cNvSpPr/>
          <p:nvPr/>
        </p:nvSpPr>
        <p:spPr>
          <a:xfrm>
            <a:off x="-81911" y="5080500"/>
            <a:ext cx="316587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500" b="1" dirty="0">
                <a:solidFill>
                  <a:srgbClr val="C00000"/>
                </a:solidFill>
                <a:latin typeface="+mn-lt"/>
              </a:rPr>
              <a:t>(Whose dog it is?)</a:t>
            </a:r>
          </a:p>
        </p:txBody>
      </p:sp>
      <p:sp>
        <p:nvSpPr>
          <p:cNvPr id="62" name="오른쪽 화살표[R] 61">
            <a:extLst>
              <a:ext uri="{FF2B5EF4-FFF2-40B4-BE49-F238E27FC236}">
                <a16:creationId xmlns:a16="http://schemas.microsoft.com/office/drawing/2014/main" id="{7A8182B0-99F9-A24E-9281-D67D3BCD74CF}"/>
              </a:ext>
            </a:extLst>
          </p:cNvPr>
          <p:cNvSpPr>
            <a:spLocks noChangeAspect="1"/>
          </p:cNvSpPr>
          <p:nvPr/>
        </p:nvSpPr>
        <p:spPr>
          <a:xfrm>
            <a:off x="2568031" y="3756888"/>
            <a:ext cx="720000" cy="733655"/>
          </a:xfrm>
          <a:prstGeom prst="rightArrow">
            <a:avLst>
              <a:gd name="adj1" fmla="val 50000"/>
              <a:gd name="adj2" fmla="val 61073"/>
            </a:avLst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j-ea"/>
              <a:cs typeface="+mj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9537171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077B4-010A-B444-8B93-9970B1BC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109"/>
            <a:ext cx="12192000" cy="872890"/>
          </a:xfrm>
        </p:spPr>
        <p:txBody>
          <a:bodyPr>
            <a:noAutofit/>
          </a:bodyPr>
          <a:lstStyle/>
          <a:p>
            <a:pPr algn="ctr"/>
            <a:r>
              <a:rPr lang="en-US" altLang="ko-KR" sz="4500" b="1" dirty="0"/>
              <a:t>PROBLEMS &amp; SOLUTIONS</a:t>
            </a:r>
            <a:endParaRPr kumimoji="1" lang="ko-KR" altLang="en-US" sz="45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7DF57A-4BF8-D54B-8BB7-67BA0CE2E498}"/>
              </a:ext>
            </a:extLst>
          </p:cNvPr>
          <p:cNvSpPr/>
          <p:nvPr/>
        </p:nvSpPr>
        <p:spPr>
          <a:xfrm>
            <a:off x="410988" y="1052999"/>
            <a:ext cx="1178101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 sz="1800"/>
            </a:pPr>
            <a:r>
              <a:rPr lang="en-US" altLang="ko-KR" sz="3500" b="1" dirty="0">
                <a:solidFill>
                  <a:schemeClr val="tx1"/>
                </a:solidFill>
                <a:latin typeface="+mn-lt"/>
              </a:rPr>
              <a:t>Solution 1</a:t>
            </a:r>
          </a:p>
          <a:p>
            <a:pPr defTabSz="457200">
              <a:defRPr sz="1800"/>
            </a:pPr>
            <a:r>
              <a:rPr lang="en-US" altLang="ko-KR" sz="2100" b="1" dirty="0">
                <a:solidFill>
                  <a:schemeClr val="tx1"/>
                </a:solidFill>
                <a:latin typeface="+mn-lt"/>
              </a:rPr>
              <a:t>We have to find the way to save the data by feature template, </a:t>
            </a:r>
            <a:r>
              <a:rPr lang="en-US" altLang="ko-KR" sz="2300" b="1" dirty="0">
                <a:solidFill>
                  <a:schemeClr val="tx1"/>
                </a:solidFill>
                <a:latin typeface="+mn-lt"/>
              </a:rPr>
              <a:t>Not by nose image </a:t>
            </a:r>
          </a:p>
        </p:txBody>
      </p:sp>
      <p:grpSp>
        <p:nvGrpSpPr>
          <p:cNvPr id="30" name="그룹 16">
            <a:extLst>
              <a:ext uri="{FF2B5EF4-FFF2-40B4-BE49-F238E27FC236}">
                <a16:creationId xmlns:a16="http://schemas.microsoft.com/office/drawing/2014/main" id="{5AC71647-4D82-D847-8D12-C53D5A539E6A}"/>
              </a:ext>
            </a:extLst>
          </p:cNvPr>
          <p:cNvGrpSpPr/>
          <p:nvPr/>
        </p:nvGrpSpPr>
        <p:grpSpPr>
          <a:xfrm>
            <a:off x="10907059" y="5625548"/>
            <a:ext cx="1284943" cy="1275306"/>
            <a:chOff x="0" y="0"/>
            <a:chExt cx="1284942" cy="1275305"/>
          </a:xfrm>
        </p:grpSpPr>
        <p:pic>
          <p:nvPicPr>
            <p:cNvPr id="31" name="그림 13" descr="그림 13">
              <a:extLst>
                <a:ext uri="{FF2B5EF4-FFF2-40B4-BE49-F238E27FC236}">
                  <a16:creationId xmlns:a16="http://schemas.microsoft.com/office/drawing/2014/main" id="{8504EA41-905A-E14F-960A-FB4A7EC58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2" cy="1275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" name="텍스트상자 14">
              <a:extLst>
                <a:ext uri="{FF2B5EF4-FFF2-40B4-BE49-F238E27FC236}">
                  <a16:creationId xmlns:a16="http://schemas.microsoft.com/office/drawing/2014/main" id="{772A33A6-D956-D54A-A484-F0D67EEE4D6D}"/>
                </a:ext>
              </a:extLst>
            </p:cNvPr>
            <p:cNvSpPr txBox="1"/>
            <p:nvPr/>
          </p:nvSpPr>
          <p:spPr>
            <a:xfrm>
              <a:off x="398212" y="505940"/>
              <a:ext cx="436005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b="1" dirty="0">
                  <a:latin typeface="HeadLineA" pitchFamily="2" charset="-127"/>
                  <a:ea typeface="HeadLineA" pitchFamily="2" charset="-127"/>
                </a:rPr>
                <a:t>17</a:t>
              </a:r>
              <a:endParaRPr b="1" dirty="0">
                <a:latin typeface="HeadLineA" pitchFamily="2" charset="-127"/>
                <a:ea typeface="HeadLineA" pitchFamily="2" charset="-127"/>
              </a:endParaRPr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39A6A1D9-7838-5747-8723-2506CB0CD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186" y="3366705"/>
            <a:ext cx="1387011" cy="1387011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03732BEE-C5CD-A145-AD85-4167290FC3C8}"/>
              </a:ext>
            </a:extLst>
          </p:cNvPr>
          <p:cNvSpPr/>
          <p:nvPr/>
        </p:nvSpPr>
        <p:spPr>
          <a:xfrm>
            <a:off x="10795884" y="4753716"/>
            <a:ext cx="14116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000" b="1" dirty="0">
                <a:solidFill>
                  <a:schemeClr val="tx1"/>
                </a:solidFill>
                <a:latin typeface="+mn-lt"/>
              </a:rPr>
              <a:t>Database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A8BA9291-D9C9-DC47-8BEB-63E98B308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9390" y="3369572"/>
            <a:ext cx="1285490" cy="158462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A6A4A429-DDE2-034E-9CF1-9838F13444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4984" y="3355663"/>
            <a:ext cx="1388255" cy="1612445"/>
          </a:xfrm>
          <a:prstGeom prst="rect">
            <a:avLst/>
          </a:prstGeom>
        </p:spPr>
      </p:pic>
      <p:sp>
        <p:nvSpPr>
          <p:cNvPr id="47" name="오른쪽 화살표[R] 46">
            <a:extLst>
              <a:ext uri="{FF2B5EF4-FFF2-40B4-BE49-F238E27FC236}">
                <a16:creationId xmlns:a16="http://schemas.microsoft.com/office/drawing/2014/main" id="{05965093-4393-2041-AA73-E22B610DD2EB}"/>
              </a:ext>
            </a:extLst>
          </p:cNvPr>
          <p:cNvSpPr>
            <a:spLocks noChangeAspect="1"/>
          </p:cNvSpPr>
          <p:nvPr/>
        </p:nvSpPr>
        <p:spPr>
          <a:xfrm rot="10800000">
            <a:off x="6849334" y="3775572"/>
            <a:ext cx="720000" cy="733655"/>
          </a:xfrm>
          <a:prstGeom prst="rightArrow">
            <a:avLst>
              <a:gd name="adj1" fmla="val 50000"/>
              <a:gd name="adj2" fmla="val 61073"/>
            </a:avLst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j-ea"/>
              <a:cs typeface="+mj-cs"/>
              <a:sym typeface="맑은 고딕"/>
            </a:endParaRPr>
          </a:p>
        </p:txBody>
      </p:sp>
      <p:sp>
        <p:nvSpPr>
          <p:cNvPr id="57" name="오른쪽 화살표[R] 56">
            <a:extLst>
              <a:ext uri="{FF2B5EF4-FFF2-40B4-BE49-F238E27FC236}">
                <a16:creationId xmlns:a16="http://schemas.microsoft.com/office/drawing/2014/main" id="{2F2D30D8-EA46-9646-81EA-9A97D3B95B03}"/>
              </a:ext>
            </a:extLst>
          </p:cNvPr>
          <p:cNvSpPr>
            <a:spLocks noChangeAspect="1"/>
          </p:cNvSpPr>
          <p:nvPr/>
        </p:nvSpPr>
        <p:spPr>
          <a:xfrm rot="10800000">
            <a:off x="10020054" y="3775572"/>
            <a:ext cx="720000" cy="733655"/>
          </a:xfrm>
          <a:prstGeom prst="rightArrow">
            <a:avLst>
              <a:gd name="adj1" fmla="val 50000"/>
              <a:gd name="adj2" fmla="val 61073"/>
            </a:avLst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j-ea"/>
              <a:cs typeface="+mj-cs"/>
              <a:sym typeface="맑은 고딕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4A661352-4FF0-A44A-90A0-1711969AD7B7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85" y="3493716"/>
            <a:ext cx="1440000" cy="1260000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04E86D03-4040-B547-ABB7-6FC8387F9322}"/>
              </a:ext>
            </a:extLst>
          </p:cNvPr>
          <p:cNvSpPr/>
          <p:nvPr/>
        </p:nvSpPr>
        <p:spPr>
          <a:xfrm>
            <a:off x="354872" y="4739999"/>
            <a:ext cx="21465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000" b="1" dirty="0">
                <a:solidFill>
                  <a:schemeClr val="tx1"/>
                </a:solidFill>
                <a:latin typeface="+mn-lt"/>
              </a:rPr>
              <a:t>Input Image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325FCF3-0626-BB4A-9732-E207494E1578}"/>
              </a:ext>
            </a:extLst>
          </p:cNvPr>
          <p:cNvSpPr/>
          <p:nvPr/>
        </p:nvSpPr>
        <p:spPr>
          <a:xfrm>
            <a:off x="-81911" y="5080500"/>
            <a:ext cx="316587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500" b="1" dirty="0">
                <a:solidFill>
                  <a:srgbClr val="C00000"/>
                </a:solidFill>
                <a:latin typeface="+mn-lt"/>
              </a:rPr>
              <a:t>(Whose dog it is?)</a:t>
            </a:r>
          </a:p>
        </p:txBody>
      </p:sp>
      <p:sp>
        <p:nvSpPr>
          <p:cNvPr id="62" name="오른쪽 화살표[R] 61">
            <a:extLst>
              <a:ext uri="{FF2B5EF4-FFF2-40B4-BE49-F238E27FC236}">
                <a16:creationId xmlns:a16="http://schemas.microsoft.com/office/drawing/2014/main" id="{7A8182B0-99F9-A24E-9281-D67D3BCD74CF}"/>
              </a:ext>
            </a:extLst>
          </p:cNvPr>
          <p:cNvSpPr>
            <a:spLocks noChangeAspect="1"/>
          </p:cNvSpPr>
          <p:nvPr/>
        </p:nvSpPr>
        <p:spPr>
          <a:xfrm>
            <a:off x="2568031" y="3756888"/>
            <a:ext cx="720000" cy="733655"/>
          </a:xfrm>
          <a:prstGeom prst="rightArrow">
            <a:avLst>
              <a:gd name="adj1" fmla="val 50000"/>
              <a:gd name="adj2" fmla="val 61073"/>
            </a:avLst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j-ea"/>
              <a:cs typeface="+mj-cs"/>
              <a:sym typeface="맑은 고딕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774BB9F-AF4B-0A4F-B606-E02C3D24C741}"/>
              </a:ext>
            </a:extLst>
          </p:cNvPr>
          <p:cNvSpPr/>
          <p:nvPr/>
        </p:nvSpPr>
        <p:spPr>
          <a:xfrm>
            <a:off x="7972790" y="3692824"/>
            <a:ext cx="184492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  <a:latin typeface="+mn-lt"/>
              </a:rPr>
              <a:t>Feature</a:t>
            </a:r>
          </a:p>
          <a:p>
            <a:pPr algn="ctr" defTabSz="457200">
              <a:defRPr sz="1800"/>
            </a:pPr>
            <a:r>
              <a:rPr lang="en-US" altLang="ko-KR" sz="2500" b="1" dirty="0">
                <a:solidFill>
                  <a:schemeClr val="tx1"/>
                </a:solidFill>
                <a:latin typeface="+mn-lt"/>
              </a:rPr>
              <a:t>Template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C7015BD-53BF-4542-9C32-1DA7B35BBD28}"/>
              </a:ext>
            </a:extLst>
          </p:cNvPr>
          <p:cNvSpPr/>
          <p:nvPr/>
        </p:nvSpPr>
        <p:spPr>
          <a:xfrm>
            <a:off x="8073441" y="3188602"/>
            <a:ext cx="1643617" cy="1907594"/>
          </a:xfrm>
          <a:prstGeom prst="rect">
            <a:avLst/>
          </a:prstGeom>
          <a:noFill/>
          <a:ln w="254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9426343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제목 1"/>
          <p:cNvSpPr txBox="1">
            <a:spLocks noGrp="1"/>
          </p:cNvSpPr>
          <p:nvPr>
            <p:ph type="title"/>
          </p:nvPr>
        </p:nvSpPr>
        <p:spPr>
          <a:xfrm>
            <a:off x="0" y="2621248"/>
            <a:ext cx="12192000" cy="1325564"/>
          </a:xfrm>
          <a:prstGeom prst="rect">
            <a:avLst/>
          </a:prstGeom>
        </p:spPr>
        <p:txBody>
          <a:bodyPr/>
          <a:lstStyle>
            <a:lvl1pPr algn="ctr">
              <a:defRPr sz="5500" b="1"/>
            </a:lvl1pPr>
          </a:lstStyle>
          <a:p>
            <a:r>
              <a:t>3. PLANS</a:t>
            </a:r>
          </a:p>
        </p:txBody>
      </p:sp>
      <p:pic>
        <p:nvPicPr>
          <p:cNvPr id="245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5982787" y="5602764"/>
            <a:ext cx="9190730" cy="32276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제목 1"/>
          <p:cNvSpPr txBox="1">
            <a:spLocks noGrp="1"/>
          </p:cNvSpPr>
          <p:nvPr>
            <p:ph type="title"/>
          </p:nvPr>
        </p:nvSpPr>
        <p:spPr>
          <a:xfrm>
            <a:off x="0" y="180108"/>
            <a:ext cx="12192000" cy="646692"/>
          </a:xfrm>
          <a:prstGeom prst="rect">
            <a:avLst/>
          </a:prstGeom>
        </p:spPr>
        <p:txBody>
          <a:bodyPr/>
          <a:lstStyle>
            <a:lvl1pPr algn="ctr">
              <a:defRPr sz="3500" b="1"/>
            </a:lvl1pPr>
          </a:lstStyle>
          <a:p>
            <a:r>
              <a:t>PLANS for next week</a:t>
            </a:r>
          </a:p>
        </p:txBody>
      </p:sp>
      <p:graphicFrame>
        <p:nvGraphicFramePr>
          <p:cNvPr id="248" name="표 2"/>
          <p:cNvGraphicFramePr/>
          <p:nvPr>
            <p:extLst>
              <p:ext uri="{D42A27DB-BD31-4B8C-83A1-F6EECF244321}">
                <p14:modId xmlns:p14="http://schemas.microsoft.com/office/powerpoint/2010/main" val="2651653010"/>
              </p:ext>
            </p:extLst>
          </p:nvPr>
        </p:nvGraphicFramePr>
        <p:xfrm>
          <a:off x="0" y="2440590"/>
          <a:ext cx="12191999" cy="201168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24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440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1681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 b="1" dirty="0">
                          <a:sym typeface="Helvetica"/>
                        </a:rPr>
                        <a:t>Week </a:t>
                      </a:r>
                      <a:r>
                        <a:rPr lang="en-US" altLang="ko-KR" sz="3000" b="1" dirty="0">
                          <a:sym typeface="Helvetica"/>
                        </a:rPr>
                        <a:t>10</a:t>
                      </a:r>
                      <a:endParaRPr sz="3000" b="1" dirty="0">
                        <a:sym typeface="Helvetica"/>
                      </a:endParaRP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1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맑은 고딕" panose="020B0503020000020004" pitchFamily="34" charset="-127"/>
                          <a:cs typeface="+mj-cs"/>
                          <a:sym typeface="맑은 고딕"/>
                        </a:rPr>
                        <a:t>Chan: Image Upload Function.</a:t>
                      </a:r>
                      <a:endParaRPr lang="ko-KR" altLang="ko-KR" sz="2400" b="1" i="0" u="none" strike="noStrike" cap="none" spc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맑은 고딕" panose="020B0503020000020004" pitchFamily="34" charset="-127"/>
                        <a:cs typeface="+mj-cs"/>
                        <a:sym typeface="맑은 고딕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1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맑은 고딕" panose="020B0503020000020004" pitchFamily="34" charset="-127"/>
                          <a:cs typeface="+mj-cs"/>
                          <a:sym typeface="맑은 고딕"/>
                        </a:rPr>
                        <a:t>Hong </a:t>
                      </a:r>
                      <a:r>
                        <a:rPr lang="en-US" altLang="ko-KR" sz="2000" b="1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맑은 고딕" panose="020B0503020000020004" pitchFamily="34" charset="-127"/>
                          <a:cs typeface="+mj-cs"/>
                          <a:sym typeface="맑은 고딕"/>
                        </a:rPr>
                        <a:t>: </a:t>
                      </a:r>
                      <a:r>
                        <a:rPr lang="en-US" altLang="ko-KR" sz="2100" b="1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맑은 고딕" panose="020B0503020000020004" pitchFamily="34" charset="-127"/>
                          <a:cs typeface="+mj-cs"/>
                          <a:sym typeface="맑은 고딕"/>
                        </a:rPr>
                        <a:t>Add a image data column in database and link with python code.</a:t>
                      </a: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1" i="0" u="none" strike="noStrike" cap="none" spc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맑은 고딕" panose="020B0503020000020004" pitchFamily="34" charset="-127"/>
                          <a:cs typeface="+mj-cs"/>
                          <a:sym typeface="맑은 고딕"/>
                        </a:rPr>
                        <a:t>Paeng</a:t>
                      </a:r>
                      <a:r>
                        <a:rPr lang="en-US" altLang="ko-KR" sz="2400" b="1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맑은 고딕" panose="020B0503020000020004" pitchFamily="34" charset="-127"/>
                          <a:cs typeface="+mj-cs"/>
                          <a:sym typeface="맑은 고딕"/>
                        </a:rPr>
                        <a:t> : Link with the server</a:t>
                      </a:r>
                    </a:p>
                  </a:txBody>
                  <a:tcPr marL="84666" marR="84666" marT="84666" marB="84666" anchor="ctr" horzOverflow="overflow">
                    <a:solidFill>
                      <a:srgbClr val="F3F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51" name="그룹 3"/>
          <p:cNvGrpSpPr/>
          <p:nvPr/>
        </p:nvGrpSpPr>
        <p:grpSpPr>
          <a:xfrm>
            <a:off x="10907059" y="5625548"/>
            <a:ext cx="1284943" cy="1275306"/>
            <a:chOff x="0" y="0"/>
            <a:chExt cx="1284942" cy="1275305"/>
          </a:xfrm>
        </p:grpSpPr>
        <p:pic>
          <p:nvPicPr>
            <p:cNvPr id="249" name="그림 4" descr="그림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2" cy="1275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0" name="텍스트상자 5"/>
            <p:cNvSpPr txBox="1"/>
            <p:nvPr/>
          </p:nvSpPr>
          <p:spPr>
            <a:xfrm>
              <a:off x="398212" y="513772"/>
              <a:ext cx="488516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19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5100" y="3219450"/>
            <a:ext cx="10364952" cy="363855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제목 1"/>
          <p:cNvSpPr txBox="1">
            <a:spLocks noGrp="1"/>
          </p:cNvSpPr>
          <p:nvPr>
            <p:ph type="title"/>
          </p:nvPr>
        </p:nvSpPr>
        <p:spPr>
          <a:xfrm>
            <a:off x="0" y="293685"/>
            <a:ext cx="12192000" cy="1325563"/>
          </a:xfrm>
          <a:prstGeom prst="rect">
            <a:avLst/>
          </a:prstGeom>
        </p:spPr>
        <p:txBody>
          <a:bodyPr/>
          <a:lstStyle>
            <a:lvl1pPr algn="ctr">
              <a:defRPr sz="8000" b="1"/>
            </a:lvl1pPr>
          </a:lstStyle>
          <a:p>
            <a:r>
              <a:t>Contents</a:t>
            </a:r>
          </a:p>
        </p:txBody>
      </p:sp>
      <p:sp>
        <p:nvSpPr>
          <p:cNvPr id="120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838200" y="1904999"/>
            <a:ext cx="10515600" cy="4024313"/>
          </a:xfrm>
          <a:prstGeom prst="rect">
            <a:avLst/>
          </a:prstGeom>
        </p:spPr>
        <p:txBody>
          <a:bodyPr/>
          <a:lstStyle/>
          <a:p>
            <a:pPr>
              <a:defRPr sz="4000" b="1"/>
            </a:pPr>
            <a:r>
              <a:t> Schedule </a:t>
            </a:r>
            <a:r>
              <a:rPr sz="3500"/>
              <a:t>&amp;</a:t>
            </a:r>
            <a:r>
              <a:t> Progress </a:t>
            </a:r>
          </a:p>
          <a:p>
            <a:pPr>
              <a:defRPr sz="4000" b="1"/>
            </a:pPr>
            <a:r>
              <a:t> Problems </a:t>
            </a:r>
            <a:r>
              <a:rPr sz="3500"/>
              <a:t>&amp;</a:t>
            </a:r>
            <a:r>
              <a:t> Solutions</a:t>
            </a:r>
          </a:p>
          <a:p>
            <a:pPr>
              <a:defRPr sz="4000" b="1"/>
            </a:pPr>
            <a:r>
              <a:t> Plans</a:t>
            </a:r>
          </a:p>
          <a:p>
            <a:pPr>
              <a:defRPr sz="4000" b="1"/>
            </a:pPr>
            <a:r>
              <a:t> Q</a:t>
            </a:r>
            <a:r>
              <a:rPr sz="2500"/>
              <a:t>&amp;</a:t>
            </a:r>
            <a:r>
              <a:t>A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제목 1"/>
          <p:cNvSpPr txBox="1">
            <a:spLocks noGrp="1"/>
          </p:cNvSpPr>
          <p:nvPr>
            <p:ph type="title"/>
          </p:nvPr>
        </p:nvSpPr>
        <p:spPr>
          <a:xfrm>
            <a:off x="0" y="2621248"/>
            <a:ext cx="12192000" cy="1325564"/>
          </a:xfrm>
          <a:prstGeom prst="rect">
            <a:avLst/>
          </a:prstGeom>
        </p:spPr>
        <p:txBody>
          <a:bodyPr/>
          <a:lstStyle/>
          <a:p>
            <a:pPr algn="ctr" defTabSz="740663">
              <a:defRPr sz="8100" b="1"/>
            </a:pPr>
            <a:r>
              <a:t>Q</a:t>
            </a:r>
            <a:r>
              <a:rPr sz="4860"/>
              <a:t>&amp;</a:t>
            </a:r>
            <a:r>
              <a:t>A</a:t>
            </a:r>
          </a:p>
        </p:txBody>
      </p:sp>
      <p:pic>
        <p:nvPicPr>
          <p:cNvPr id="256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6063" y="3454400"/>
            <a:ext cx="3073401" cy="340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제목 1"/>
          <p:cNvSpPr txBox="1">
            <a:spLocks noGrp="1"/>
          </p:cNvSpPr>
          <p:nvPr>
            <p:ph type="title"/>
          </p:nvPr>
        </p:nvSpPr>
        <p:spPr>
          <a:xfrm>
            <a:off x="0" y="2621248"/>
            <a:ext cx="12192000" cy="1325564"/>
          </a:xfrm>
          <a:prstGeom prst="rect">
            <a:avLst/>
          </a:prstGeom>
        </p:spPr>
        <p:txBody>
          <a:bodyPr/>
          <a:lstStyle>
            <a:lvl1pPr algn="ctr" defTabSz="740663">
              <a:defRPr sz="8100" b="1"/>
            </a:lvl1pPr>
          </a:lstStyle>
          <a:p>
            <a:r>
              <a:t>Thank you!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제목 1"/>
          <p:cNvSpPr txBox="1">
            <a:spLocks noGrp="1"/>
          </p:cNvSpPr>
          <p:nvPr>
            <p:ph type="title"/>
          </p:nvPr>
        </p:nvSpPr>
        <p:spPr>
          <a:xfrm>
            <a:off x="0" y="2621248"/>
            <a:ext cx="12192000" cy="1325564"/>
          </a:xfrm>
          <a:prstGeom prst="rect">
            <a:avLst/>
          </a:prstGeom>
        </p:spPr>
        <p:txBody>
          <a:bodyPr/>
          <a:lstStyle>
            <a:lvl1pPr algn="ctr">
              <a:defRPr sz="5500" b="1"/>
            </a:lvl1pPr>
          </a:lstStyle>
          <a:p>
            <a:r>
              <a:t>1. SCHEDULE &amp; PROGRESS</a:t>
            </a:r>
          </a:p>
        </p:txBody>
      </p:sp>
      <p:pic>
        <p:nvPicPr>
          <p:cNvPr id="123" name="그림 7" descr="그림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632431" y="4546600"/>
            <a:ext cx="6223001" cy="2311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" name="표 18"/>
          <p:cNvGraphicFramePr/>
          <p:nvPr>
            <p:extLst>
              <p:ext uri="{D42A27DB-BD31-4B8C-83A1-F6EECF244321}">
                <p14:modId xmlns:p14="http://schemas.microsoft.com/office/powerpoint/2010/main" val="3292345202"/>
              </p:ext>
            </p:extLst>
          </p:nvPr>
        </p:nvGraphicFramePr>
        <p:xfrm>
          <a:off x="0" y="1"/>
          <a:ext cx="9050232" cy="6858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94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833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8668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lang="en-US" sz="1500" b="1" i="0" dirty="0">
                          <a:cs typeface="+mn-cs"/>
                          <a:sym typeface="Helvetica"/>
                        </a:rPr>
                        <a:t>Week</a:t>
                      </a:r>
                      <a:endParaRPr sz="1500" b="1" i="0" dirty="0">
                        <a:cs typeface="+mn-cs"/>
                        <a:sym typeface="Helvetica"/>
                      </a:endParaRPr>
                    </a:p>
                  </a:txBody>
                  <a:tcPr marL="84666" marR="84666" marT="84666" marB="84666" anchor="ctr" horzOverflow="overflow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500" b="1">
                          <a:sym typeface="Helvetica"/>
                        </a:defRPr>
                      </a:pPr>
                      <a:endParaRPr sz="1500" b="1" i="0">
                        <a:cs typeface="+mn-cs"/>
                      </a:endParaRPr>
                    </a:p>
                  </a:txBody>
                  <a:tcPr marL="84666" marR="84666" marT="84666" marB="8466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500" b="1">
                          <a:sym typeface="Helvetica"/>
                        </a:defRPr>
                      </a:pPr>
                      <a:r>
                        <a:rPr lang="en-US" altLang="ko-KR" sz="1500" b="1" i="0" dirty="0">
                          <a:solidFill>
                            <a:schemeClr val="tx1"/>
                          </a:solidFill>
                          <a:cs typeface="+mn-cs"/>
                        </a:rPr>
                        <a:t>To-Do (can be changed)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1434516095"/>
                  </a:ext>
                </a:extLst>
              </a:tr>
              <a:tr h="1144315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200" b="1" i="0" dirty="0">
                          <a:cs typeface="+mn-cs"/>
                          <a:sym typeface="Helvetica"/>
                        </a:rPr>
                        <a:t>Week 9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500" b="1">
                          <a:sym typeface="Helvetica"/>
                        </a:defRPr>
                      </a:pPr>
                      <a:endParaRPr sz="1200" b="1" i="0" dirty="0">
                        <a:cs typeface="+mn-cs"/>
                      </a:endParaRPr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500" b="1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n-cs"/>
                          <a:sym typeface="맑은 고딕"/>
                        </a:rPr>
                        <a:t>Hold a meeting and make a </a:t>
                      </a:r>
                      <a:r>
                        <a:rPr lang="ko-KR" altLang="ko-KR" sz="1500" b="1" i="0" u="none" strike="noStrike" cap="none" spc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n-cs"/>
                          <a:sym typeface="맑은 고딕"/>
                        </a:rPr>
                        <a:t>P</a:t>
                      </a:r>
                      <a:r>
                        <a:rPr lang="en-US" altLang="ko-KR" sz="1500" b="1" i="0" u="none" strike="noStrike" cap="none" spc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n-cs"/>
                          <a:sym typeface="맑은 고딕"/>
                        </a:rPr>
                        <a:t>lan</a:t>
                      </a:r>
                      <a:r>
                        <a:rPr lang="en-US" altLang="ko-KR" sz="1500" b="1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n-cs"/>
                          <a:sym typeface="맑은 고딕"/>
                        </a:rPr>
                        <a:t> based on Midterm Demonstration.</a:t>
                      </a:r>
                      <a:endParaRPr lang="ko-KR" altLang="ko-KR" sz="1500" b="1" i="0" u="none" strike="noStrike" cap="none" spc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n-cs"/>
                        <a:sym typeface="맑은 고딕"/>
                      </a:endParaRPr>
                    </a:p>
                  </a:txBody>
                  <a:tcPr marL="84666" marR="84666" marT="84666" marB="84666" anchor="ctr" horzOverflow="overflow"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4315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200" b="1" i="0" dirty="0">
                          <a:cs typeface="+mn-cs"/>
                          <a:sym typeface="Helvetica"/>
                        </a:rPr>
                        <a:t>Week 10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500" b="1">
                          <a:sym typeface="Helvetica"/>
                        </a:defRPr>
                      </a:pPr>
                      <a:endParaRPr sz="1200" b="1" i="0">
                        <a:cs typeface="+mn-cs"/>
                      </a:endParaRPr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b="1" i="0" dirty="0" err="1">
                          <a:solidFill>
                            <a:srgbClr val="000000"/>
                          </a:solidFill>
                          <a:effectLst/>
                          <a:ea typeface="맑은 고딕" panose="020B0503020000020004" pitchFamily="34" charset="-127"/>
                          <a:cs typeface="+mn-cs"/>
                        </a:rPr>
                        <a:t>A</a:t>
                      </a:r>
                      <a:r>
                        <a:rPr lang="en-US" sz="1200" b="1" i="0" dirty="0" err="1">
                          <a:solidFill>
                            <a:srgbClr val="000000"/>
                          </a:solidFill>
                          <a:effectLst/>
                          <a:ea typeface="맑은 고딕" panose="020B0503020000020004" pitchFamily="34" charset="-127"/>
                          <a:cs typeface="+mn-cs"/>
                        </a:rPr>
                        <a:t>ndroid</a:t>
                      </a:r>
                      <a:r>
                        <a:rPr lang="en-US" sz="1200" b="1" i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34" charset="-127"/>
                          <a:cs typeface="+mn-cs"/>
                        </a:rPr>
                        <a:t> : Image Upload Function.</a:t>
                      </a:r>
                      <a:endParaRPr lang="ko-KR" sz="1200" b="1" i="0" dirty="0">
                        <a:solidFill>
                          <a:srgbClr val="000000"/>
                        </a:solidFill>
                        <a:effectLst/>
                        <a:ea typeface="맑은 고딕" panose="020B0503020000020004" pitchFamily="34" charset="-127"/>
                        <a:cs typeface="+mn-cs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34" charset="-127"/>
                          <a:cs typeface="+mn-cs"/>
                        </a:rPr>
                        <a:t>Server : Add a image data column in database and link with python code.</a:t>
                      </a: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34" charset="-127"/>
                          <a:cs typeface="+mn-cs"/>
                        </a:rPr>
                        <a:t>Python : Link to the server</a:t>
                      </a: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247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200" b="1" i="0">
                          <a:cs typeface="+mn-cs"/>
                          <a:sym typeface="Helvetica"/>
                        </a:rPr>
                        <a:t>Week 11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500" b="1">
                          <a:sym typeface="Helvetica"/>
                        </a:defRPr>
                      </a:pPr>
                      <a:endParaRPr sz="1200" b="1" i="0">
                        <a:cs typeface="+mn-cs"/>
                      </a:endParaRPr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ko-KR" sz="1200" b="1" i="0" u="none" strike="noStrike" cap="none" spc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n-cs"/>
                          <a:sym typeface="맑은 고딕"/>
                        </a:rPr>
                        <a:t>A</a:t>
                      </a:r>
                      <a:r>
                        <a:rPr lang="en-US" altLang="ko-KR" sz="1200" b="1" i="0" u="none" strike="noStrike" cap="none" spc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n-cs"/>
                          <a:sym typeface="맑은 고딕"/>
                        </a:rPr>
                        <a:t>ndroid</a:t>
                      </a:r>
                      <a:r>
                        <a:rPr lang="en-US" altLang="ko-KR" sz="1200" b="1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n-cs"/>
                          <a:sym typeface="맑은 고딕"/>
                        </a:rPr>
                        <a:t> : E-mail Certification function.</a:t>
                      </a:r>
                      <a:endParaRPr lang="ko-KR" altLang="ko-KR" sz="1200" b="1" i="0" u="none" strike="noStrike" cap="none" spc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n-cs"/>
                        <a:sym typeface="맑은 고딕"/>
                      </a:endParaRPr>
                    </a:p>
                    <a:p>
                      <a:pPr algn="l"/>
                      <a:r>
                        <a:rPr lang="en-US" altLang="ko-KR" sz="1200" b="1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n-cs"/>
                          <a:sym typeface="맑은 고딕"/>
                        </a:rPr>
                        <a:t>Server : link to python code completely and buy a server.</a:t>
                      </a:r>
                    </a:p>
                    <a:p>
                      <a:pPr algn="l"/>
                      <a:r>
                        <a:rPr lang="en-US" altLang="ko-KR" sz="1200" b="1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n-cs"/>
                          <a:sym typeface="맑은 고딕"/>
                        </a:rPr>
                        <a:t>Python : Find the way to save the feature template in database.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2936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200" b="1" i="0" dirty="0">
                          <a:cs typeface="+mn-cs"/>
                          <a:sym typeface="Helvetica"/>
                        </a:rPr>
                        <a:t>Week 12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500" b="1">
                          <a:sym typeface="Helvetica"/>
                        </a:defRPr>
                      </a:pPr>
                      <a:endParaRPr sz="1200" b="1" i="0">
                        <a:cs typeface="+mn-cs"/>
                      </a:endParaRPr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ko-KR" sz="1200" b="1" i="0" u="none" strike="noStrike" cap="none" spc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n-cs"/>
                          <a:sym typeface="맑은 고딕"/>
                        </a:rPr>
                        <a:t>A</a:t>
                      </a:r>
                      <a:r>
                        <a:rPr lang="en-US" altLang="ko-KR" sz="1200" b="1" i="0" u="none" strike="noStrike" cap="none" spc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n-cs"/>
                          <a:sym typeface="맑은 고딕"/>
                        </a:rPr>
                        <a:t>ndroid</a:t>
                      </a:r>
                      <a:r>
                        <a:rPr lang="en-US" altLang="ko-KR" sz="1200" b="1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n-cs"/>
                          <a:sym typeface="맑은 고딕"/>
                        </a:rPr>
                        <a:t> : Complete the detail function. (Edit Profile, etc...)</a:t>
                      </a:r>
                      <a:endParaRPr lang="ko-KR" altLang="ko-KR" sz="1200" b="1" i="0" u="none" strike="noStrike" cap="none" spc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n-cs"/>
                        <a:sym typeface="맑은 고딕"/>
                      </a:endParaRPr>
                    </a:p>
                    <a:p>
                      <a:pPr algn="l"/>
                      <a:r>
                        <a:rPr lang="en-US" altLang="ko-KR" sz="1200" b="1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n-cs"/>
                          <a:sym typeface="맑은 고딕"/>
                        </a:rPr>
                        <a:t>Server :  Divide the mode of the function in server.</a:t>
                      </a:r>
                    </a:p>
                    <a:p>
                      <a:pPr algn="l"/>
                      <a:r>
                        <a:rPr lang="en-US" altLang="ko-KR" sz="1200" b="1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n-cs"/>
                          <a:sym typeface="맑은 고딕"/>
                        </a:rPr>
                        <a:t>Python : Code refactoring and enhance the performance.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247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200" b="1" i="0" dirty="0">
                          <a:cs typeface="+mn-cs"/>
                          <a:sym typeface="Helvetica"/>
                        </a:rPr>
                        <a:t>Week 13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500" b="1">
                          <a:sym typeface="Helvetica"/>
                        </a:defRPr>
                      </a:pPr>
                      <a:endParaRPr sz="1200" b="1" i="0">
                        <a:cs typeface="+mn-cs"/>
                      </a:endParaRPr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ko-KR" sz="1200" b="1" i="0" u="none" strike="noStrike" cap="none" spc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n-cs"/>
                          <a:sym typeface="맑은 고딕"/>
                        </a:rPr>
                        <a:t>A</a:t>
                      </a:r>
                      <a:r>
                        <a:rPr lang="en-US" altLang="ko-KR" sz="1200" b="1" i="0" u="none" strike="noStrike" cap="none" spc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n-cs"/>
                          <a:sym typeface="맑은 고딕"/>
                        </a:rPr>
                        <a:t>ndroid</a:t>
                      </a:r>
                      <a:r>
                        <a:rPr lang="en-US" altLang="ko-KR" sz="1200" b="1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n-cs"/>
                          <a:sym typeface="맑은 고딕"/>
                        </a:rPr>
                        <a:t> : Debugging and error fixing.</a:t>
                      </a:r>
                      <a:endParaRPr lang="ko-KR" altLang="ko-KR" sz="1200" b="1" i="0" u="none" strike="noStrike" cap="none" spc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n-cs"/>
                        <a:sym typeface="맑은 고딕"/>
                      </a:endParaRPr>
                    </a:p>
                    <a:p>
                      <a:pPr algn="l"/>
                      <a:r>
                        <a:rPr lang="en-US" altLang="ko-KR" sz="1200" b="1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n-cs"/>
                          <a:sym typeface="맑은 고딕"/>
                        </a:rPr>
                        <a:t>Server : move the data to the database that we bought, and refactor.</a:t>
                      </a:r>
                    </a:p>
                    <a:p>
                      <a:pPr algn="l"/>
                      <a:r>
                        <a:rPr lang="en-US" altLang="ko-KR" sz="1200" b="1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n-cs"/>
                          <a:sym typeface="맑은 고딕"/>
                        </a:rPr>
                        <a:t>Python : Code refactoring and enhance the performance.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2470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200" b="1" i="0" dirty="0">
                          <a:cs typeface="+mn-cs"/>
                          <a:sym typeface="Helvetica"/>
                        </a:rPr>
                        <a:t>Week 14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500" b="1">
                          <a:sym typeface="Helvetica"/>
                        </a:defRPr>
                      </a:pPr>
                      <a:endParaRPr sz="1200" b="1" i="0">
                        <a:cs typeface="+mn-cs"/>
                      </a:endParaRPr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ko-KR" sz="1200" b="1" i="0" u="none" strike="noStrike" cap="none" spc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n-cs"/>
                          <a:sym typeface="맑은 고딕"/>
                        </a:rPr>
                        <a:t>A</a:t>
                      </a:r>
                      <a:r>
                        <a:rPr lang="en-US" altLang="ko-KR" sz="1200" b="1" i="0" u="none" strike="noStrike" cap="none" spc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n-cs"/>
                          <a:sym typeface="맑은 고딕"/>
                        </a:rPr>
                        <a:t>ndroid</a:t>
                      </a:r>
                      <a:r>
                        <a:rPr lang="en-US" altLang="ko-KR" sz="1200" b="1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n-cs"/>
                          <a:sym typeface="맑은 고딕"/>
                        </a:rPr>
                        <a:t> : Release the Beta Version and unit testing by users.</a:t>
                      </a:r>
                      <a:endParaRPr lang="ko-KR" altLang="ko-KR" sz="1200" b="1" i="0" u="none" strike="noStrike" cap="none" spc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n-cs"/>
                        <a:sym typeface="맑은 고딕"/>
                      </a:endParaRPr>
                    </a:p>
                    <a:p>
                      <a:pPr algn="l"/>
                      <a:r>
                        <a:rPr lang="en-US" altLang="ko-KR" sz="1200" b="1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n-cs"/>
                          <a:sym typeface="맑은 고딕"/>
                        </a:rPr>
                        <a:t>Server : Error fixing, and managing the server.</a:t>
                      </a:r>
                    </a:p>
                    <a:p>
                      <a:pPr algn="l"/>
                      <a:r>
                        <a:rPr lang="en-US" altLang="ko-KR" sz="1200" b="1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n-cs"/>
                          <a:sym typeface="맑은 고딕"/>
                        </a:rPr>
                        <a:t>Python : Code refactoring and enhance the performance.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0178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200" b="1" i="0" dirty="0">
                          <a:solidFill>
                            <a:srgbClr val="C00000"/>
                          </a:solidFill>
                          <a:cs typeface="+mn-cs"/>
                          <a:sym typeface="Helvetica"/>
                        </a:rPr>
                        <a:t>Week 15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500" b="1">
                          <a:sym typeface="Helvetica"/>
                        </a:defRPr>
                      </a:pPr>
                      <a:endParaRPr sz="1200" b="1" i="0">
                        <a:solidFill>
                          <a:srgbClr val="C00000"/>
                        </a:solidFill>
                        <a:cs typeface="+mn-cs"/>
                      </a:endParaRPr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 b="1" i="0" dirty="0">
                          <a:solidFill>
                            <a:srgbClr val="C00000"/>
                          </a:solidFill>
                          <a:cs typeface="+mn-cs"/>
                          <a:sym typeface="Helvetica"/>
                        </a:rPr>
                        <a:t>Final Demonstration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0178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1200" b="1" i="0" dirty="0">
                          <a:cs typeface="+mn-cs"/>
                          <a:sym typeface="Helvetica"/>
                        </a:rPr>
                        <a:t>Week 16</a:t>
                      </a:r>
                    </a:p>
                  </a:txBody>
                  <a:tcPr marL="84666" marR="84666" marT="84666" marB="84666" anchor="ctr" horzOverflow="overflow">
                    <a:lnR w="12700">
                      <a:solidFill>
                        <a:srgbClr val="000000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500" b="1">
                          <a:sym typeface="Helvetica"/>
                        </a:defRPr>
                      </a:pPr>
                      <a:endParaRPr sz="1200" b="1" i="0">
                        <a:cs typeface="+mn-cs"/>
                      </a:endParaRPr>
                    </a:p>
                  </a:txBody>
                  <a:tcPr marL="84666" marR="84666" marT="84666" marB="84666" anchor="ctr" horzOverflow="overflow">
                    <a:lnL w="12700">
                      <a:solidFill>
                        <a:srgbClr val="000000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 b="1" i="0" dirty="0">
                          <a:cs typeface="+mn-cs"/>
                          <a:sym typeface="Helvetica"/>
                        </a:rPr>
                        <a:t>Final Examination</a:t>
                      </a:r>
                    </a:p>
                  </a:txBody>
                  <a:tcPr marL="84666" marR="84666" marT="84666" marB="84666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36" name="그룹 16"/>
          <p:cNvGrpSpPr/>
          <p:nvPr/>
        </p:nvGrpSpPr>
        <p:grpSpPr>
          <a:xfrm>
            <a:off x="10907059" y="5625548"/>
            <a:ext cx="1284943" cy="1275306"/>
            <a:chOff x="0" y="0"/>
            <a:chExt cx="1284942" cy="1275305"/>
          </a:xfrm>
        </p:grpSpPr>
        <p:pic>
          <p:nvPicPr>
            <p:cNvPr id="134" name="그림 13" descr="그림 1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2" cy="1275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5" name="텍스트상자 14"/>
            <p:cNvSpPr txBox="1"/>
            <p:nvPr/>
          </p:nvSpPr>
          <p:spPr>
            <a:xfrm>
              <a:off x="480636" y="480540"/>
              <a:ext cx="222070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b="1" dirty="0">
                  <a:latin typeface="HeadLineA" pitchFamily="2" charset="-127"/>
                  <a:ea typeface="HeadLineA" pitchFamily="2" charset="-127"/>
                </a:rPr>
                <a:t>4</a:t>
              </a:r>
              <a:endParaRPr b="1" dirty="0">
                <a:latin typeface="HeadLineA" pitchFamily="2" charset="-127"/>
                <a:ea typeface="HeadLineA" pitchFamily="2" charset="-127"/>
              </a:endParaRPr>
            </a:p>
          </p:txBody>
        </p:sp>
      </p:grpSp>
      <p:sp>
        <p:nvSpPr>
          <p:cNvPr id="137" name="SCHEDULE"/>
          <p:cNvSpPr txBox="1">
            <a:spLocks noGrp="1"/>
          </p:cNvSpPr>
          <p:nvPr>
            <p:ph type="title"/>
          </p:nvPr>
        </p:nvSpPr>
        <p:spPr>
          <a:xfrm>
            <a:off x="9050232" y="1"/>
            <a:ext cx="3141767" cy="867903"/>
          </a:xfrm>
          <a:prstGeom prst="rect">
            <a:avLst/>
          </a:prstGeom>
        </p:spPr>
        <p:txBody>
          <a:bodyPr/>
          <a:lstStyle>
            <a:lvl1pPr algn="ctr" defTabSz="886968">
              <a:defRPr sz="4365" b="1"/>
            </a:lvl1pPr>
          </a:lstStyle>
          <a:p>
            <a:r>
              <a:t>SCHEDULE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그룹 16"/>
          <p:cNvGrpSpPr/>
          <p:nvPr/>
        </p:nvGrpSpPr>
        <p:grpSpPr>
          <a:xfrm>
            <a:off x="10907059" y="5625548"/>
            <a:ext cx="1284943" cy="1275306"/>
            <a:chOff x="0" y="0"/>
            <a:chExt cx="1284942" cy="1275305"/>
          </a:xfrm>
        </p:grpSpPr>
        <p:pic>
          <p:nvPicPr>
            <p:cNvPr id="141" name="그림 13" descr="그림 1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4942" cy="1275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2" name="텍스트상자 14"/>
            <p:cNvSpPr txBox="1"/>
            <p:nvPr/>
          </p:nvSpPr>
          <p:spPr>
            <a:xfrm>
              <a:off x="492107" y="505940"/>
              <a:ext cx="222070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dirty="0"/>
                <a:t>5</a:t>
              </a:r>
              <a:endParaRPr dirty="0"/>
            </a:p>
          </p:txBody>
        </p:sp>
      </p:grpSp>
      <p:graphicFrame>
        <p:nvGraphicFramePr>
          <p:cNvPr id="144" name="표 6"/>
          <p:cNvGraphicFramePr/>
          <p:nvPr>
            <p:extLst>
              <p:ext uri="{D42A27DB-BD31-4B8C-83A1-F6EECF244321}">
                <p14:modId xmlns:p14="http://schemas.microsoft.com/office/powerpoint/2010/main" val="1427679424"/>
              </p:ext>
            </p:extLst>
          </p:nvPr>
        </p:nvGraphicFramePr>
        <p:xfrm>
          <a:off x="0" y="2423159"/>
          <a:ext cx="12192000" cy="201168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20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15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1681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800" b="1" dirty="0">
                          <a:sym typeface="Helvetica"/>
                        </a:rPr>
                        <a:t>Week </a:t>
                      </a:r>
                      <a:r>
                        <a:rPr lang="en-US" altLang="ko-KR" sz="2800" b="1" dirty="0">
                          <a:sym typeface="Helvetica"/>
                        </a:rPr>
                        <a:t>9</a:t>
                      </a:r>
                      <a:endParaRPr sz="2800" b="1" dirty="0">
                        <a:sym typeface="Helvetica"/>
                      </a:endParaRPr>
                    </a:p>
                  </a:txBody>
                  <a:tcPr marL="84666" marR="84666" marT="84666" marB="84666" anchor="ctr" horzOverflow="overflow"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2400" b="1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맑은 고딕"/>
                        </a:rPr>
                        <a:t>Hold a meeting and make a </a:t>
                      </a:r>
                      <a:r>
                        <a:rPr lang="ko-KR" altLang="ko-KR" sz="2400" b="1" i="0" u="none" strike="noStrike" cap="none" spc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맑은 고딕"/>
                        </a:rPr>
                        <a:t>P</a:t>
                      </a:r>
                      <a:r>
                        <a:rPr lang="en-US" altLang="ko-KR" sz="2400" b="1" i="0" u="none" strike="noStrike" cap="none" spc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맑은 고딕"/>
                        </a:rPr>
                        <a:t>lan</a:t>
                      </a:r>
                      <a:r>
                        <a:rPr lang="en-US" altLang="ko-KR" sz="2400" b="1" i="0" u="none" strike="noStrike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맑은 고딕"/>
                        </a:rPr>
                        <a:t> based on Midterm Demonstration.</a:t>
                      </a:r>
                      <a:endParaRPr lang="ko-KR" altLang="ko-KR" sz="2400" b="1" i="0" u="none" strike="noStrike" cap="none" spc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맑은 고딕"/>
                      </a:endParaRPr>
                    </a:p>
                  </a:txBody>
                  <a:tcPr marL="84666" marR="84666" marT="84666" marB="84666" anchor="ctr" horzOverflow="overflow"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5" name="제목 1"/>
          <p:cNvSpPr txBox="1">
            <a:spLocks noGrp="1"/>
          </p:cNvSpPr>
          <p:nvPr>
            <p:ph type="title"/>
          </p:nvPr>
        </p:nvSpPr>
        <p:spPr>
          <a:xfrm>
            <a:off x="0" y="339662"/>
            <a:ext cx="12192000" cy="927653"/>
          </a:xfrm>
          <a:prstGeom prst="rect">
            <a:avLst/>
          </a:prstGeom>
        </p:spPr>
        <p:txBody>
          <a:bodyPr/>
          <a:lstStyle>
            <a:lvl1pPr algn="ctr">
              <a:defRPr sz="5000" b="1"/>
            </a:lvl1pPr>
          </a:lstStyle>
          <a:p>
            <a:r>
              <a:t>Role of this week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제목 1"/>
          <p:cNvSpPr txBox="1">
            <a:spLocks noGrp="1"/>
          </p:cNvSpPr>
          <p:nvPr>
            <p:ph type="title"/>
          </p:nvPr>
        </p:nvSpPr>
        <p:spPr>
          <a:xfrm>
            <a:off x="882315" y="215"/>
            <a:ext cx="8965070" cy="811739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59536">
              <a:defRPr sz="3290" b="1"/>
            </a:pPr>
            <a:r>
              <a:rPr dirty="0"/>
              <a:t>Schedule &amp; Progress </a:t>
            </a:r>
            <a:r>
              <a:rPr sz="3759" dirty="0"/>
              <a:t>–</a:t>
            </a:r>
            <a:r>
              <a:rPr sz="4700" dirty="0"/>
              <a:t> </a:t>
            </a:r>
            <a:r>
              <a:rPr sz="2820" dirty="0"/>
              <a:t>Kim Chan Il</a:t>
            </a:r>
            <a:r>
              <a:rPr lang="en-US" altLang="ko-KR" sz="2820" dirty="0"/>
              <a:t> (Android)</a:t>
            </a:r>
            <a:endParaRPr sz="2820" dirty="0"/>
          </a:p>
        </p:txBody>
      </p:sp>
      <p:pic>
        <p:nvPicPr>
          <p:cNvPr id="153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직사각형 6"/>
          <p:cNvSpPr txBox="1"/>
          <p:nvPr/>
        </p:nvSpPr>
        <p:spPr>
          <a:xfrm>
            <a:off x="846889" y="811953"/>
            <a:ext cx="8502317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457200">
              <a:defRPr sz="23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dirty="0"/>
              <a:t>“</a:t>
            </a:r>
            <a:r>
              <a:rPr lang="en-US" dirty="0"/>
              <a:t>Complete the Android Application in detail</a:t>
            </a:r>
            <a:r>
              <a:rPr dirty="0"/>
              <a:t>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F1FED9-4AA6-144E-8659-B6FA8C1D6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923" y="1608136"/>
            <a:ext cx="2328984" cy="4299663"/>
          </a:xfrm>
          <a:prstGeom prst="rect">
            <a:avLst/>
          </a:prstGeom>
        </p:spPr>
      </p:pic>
      <p:grpSp>
        <p:nvGrpSpPr>
          <p:cNvPr id="14" name="그룹 16">
            <a:extLst>
              <a:ext uri="{FF2B5EF4-FFF2-40B4-BE49-F238E27FC236}">
                <a16:creationId xmlns:a16="http://schemas.microsoft.com/office/drawing/2014/main" id="{FF2BBAA9-C244-C14D-BC00-0AC180296681}"/>
              </a:ext>
            </a:extLst>
          </p:cNvPr>
          <p:cNvGrpSpPr/>
          <p:nvPr/>
        </p:nvGrpSpPr>
        <p:grpSpPr>
          <a:xfrm>
            <a:off x="10907059" y="5625548"/>
            <a:ext cx="1284943" cy="1275306"/>
            <a:chOff x="0" y="0"/>
            <a:chExt cx="1284942" cy="1275305"/>
          </a:xfrm>
        </p:grpSpPr>
        <p:pic>
          <p:nvPicPr>
            <p:cNvPr id="15" name="그림 13" descr="그림 13">
              <a:extLst>
                <a:ext uri="{FF2B5EF4-FFF2-40B4-BE49-F238E27FC236}">
                  <a16:creationId xmlns:a16="http://schemas.microsoft.com/office/drawing/2014/main" id="{E5BB4495-8C15-0247-B206-95D9B1C4D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284942" cy="1275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" name="텍스트상자 14">
              <a:extLst>
                <a:ext uri="{FF2B5EF4-FFF2-40B4-BE49-F238E27FC236}">
                  <a16:creationId xmlns:a16="http://schemas.microsoft.com/office/drawing/2014/main" id="{D2BBEF62-9724-9E4D-B0DE-362E5E1533A2}"/>
                </a:ext>
              </a:extLst>
            </p:cNvPr>
            <p:cNvSpPr txBox="1"/>
            <p:nvPr/>
          </p:nvSpPr>
          <p:spPr>
            <a:xfrm>
              <a:off x="480636" y="480540"/>
              <a:ext cx="222070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b="1" dirty="0">
                  <a:latin typeface="HeadLineA" pitchFamily="2" charset="-127"/>
                  <a:ea typeface="HeadLineA" pitchFamily="2" charset="-127"/>
                </a:rPr>
                <a:t>6</a:t>
              </a:r>
              <a:endParaRPr b="1" dirty="0">
                <a:latin typeface="HeadLineA" pitchFamily="2" charset="-127"/>
                <a:ea typeface="HeadLineA" pitchFamily="2" charset="-127"/>
              </a:endParaRPr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제목 1"/>
          <p:cNvSpPr txBox="1">
            <a:spLocks noGrp="1"/>
          </p:cNvSpPr>
          <p:nvPr>
            <p:ph type="title"/>
          </p:nvPr>
        </p:nvSpPr>
        <p:spPr>
          <a:xfrm>
            <a:off x="882315" y="215"/>
            <a:ext cx="8965070" cy="811739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59536">
              <a:defRPr sz="3290" b="1"/>
            </a:pPr>
            <a:r>
              <a:rPr dirty="0"/>
              <a:t>Schedule &amp; Progress </a:t>
            </a:r>
            <a:r>
              <a:rPr sz="3759" dirty="0"/>
              <a:t>–</a:t>
            </a:r>
            <a:r>
              <a:rPr sz="4700" dirty="0"/>
              <a:t> </a:t>
            </a:r>
            <a:r>
              <a:rPr sz="2820" dirty="0"/>
              <a:t>Kim Chan Il</a:t>
            </a:r>
            <a:r>
              <a:rPr lang="en-US" altLang="ko-KR" sz="2820" dirty="0"/>
              <a:t> (Android)</a:t>
            </a:r>
            <a:endParaRPr sz="2820" dirty="0"/>
          </a:p>
        </p:txBody>
      </p:sp>
      <p:pic>
        <p:nvPicPr>
          <p:cNvPr id="153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직사각형 6"/>
          <p:cNvSpPr txBox="1"/>
          <p:nvPr/>
        </p:nvSpPr>
        <p:spPr>
          <a:xfrm>
            <a:off x="846889" y="811953"/>
            <a:ext cx="8502317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457200">
              <a:defRPr sz="23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lang="en-US" altLang="ko-KR" dirty="0"/>
              <a:t>“Certification in Registering by E-mail &amp; Phone number”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7BA677-3BDD-0647-92BB-907F2A1F7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063" y="3484169"/>
            <a:ext cx="1082721" cy="16912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356C5E8-D6AE-0346-9890-2163D8329E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8809" y="3769153"/>
            <a:ext cx="1568576" cy="11212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C49EF1-CD92-CC40-80E1-51AE0F4257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0277" y="2712330"/>
            <a:ext cx="1752257" cy="3234937"/>
          </a:xfrm>
          <a:prstGeom prst="rect">
            <a:avLst/>
          </a:prstGeom>
        </p:spPr>
      </p:pic>
      <p:sp>
        <p:nvSpPr>
          <p:cNvPr id="5" name="텍스트상자 4">
            <a:extLst>
              <a:ext uri="{FF2B5EF4-FFF2-40B4-BE49-F238E27FC236}">
                <a16:creationId xmlns:a16="http://schemas.microsoft.com/office/drawing/2014/main" id="{ED99DFBC-C0E4-4A4C-8925-91970205FDB1}"/>
              </a:ext>
            </a:extLst>
          </p:cNvPr>
          <p:cNvSpPr txBox="1"/>
          <p:nvPr/>
        </p:nvSpPr>
        <p:spPr>
          <a:xfrm>
            <a:off x="6158962" y="5256220"/>
            <a:ext cx="205692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j-ea"/>
                <a:cs typeface="+mj-cs"/>
                <a:sym typeface="Helvetica"/>
              </a:rPr>
              <a:t>010-xxxx-xxxx</a:t>
            </a:r>
            <a:endParaRPr kumimoji="0" lang="ko-KR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j-ea"/>
              <a:cs typeface="+mj-cs"/>
              <a:sym typeface="Helvetica"/>
            </a:endParaRPr>
          </a:p>
        </p:txBody>
      </p:sp>
      <p:sp>
        <p:nvSpPr>
          <p:cNvPr id="13" name="텍스트상자 12">
            <a:extLst>
              <a:ext uri="{FF2B5EF4-FFF2-40B4-BE49-F238E27FC236}">
                <a16:creationId xmlns:a16="http://schemas.microsoft.com/office/drawing/2014/main" id="{5E7F3BEB-7933-6E4D-9FCC-A7797F380CA6}"/>
              </a:ext>
            </a:extLst>
          </p:cNvPr>
          <p:cNvSpPr txBox="1"/>
          <p:nvPr/>
        </p:nvSpPr>
        <p:spPr>
          <a:xfrm>
            <a:off x="8034636" y="5263713"/>
            <a:ext cx="205692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j-ea"/>
                <a:cs typeface="+mj-cs"/>
                <a:sym typeface="Helvetica"/>
              </a:rPr>
              <a:t>xxxx@mail.com</a:t>
            </a:r>
            <a:endParaRPr kumimoji="0" lang="ko-KR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j-ea"/>
              <a:cs typeface="+mj-cs"/>
              <a:sym typeface="Helvetic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DE3ADB4-6C84-7A48-9FB8-59F536D598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3137" y="4402091"/>
            <a:ext cx="2510945" cy="1138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B3D9241-D4BF-5540-B3B5-5F8FE48390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3951540" y="4054898"/>
            <a:ext cx="2510945" cy="113812"/>
          </a:xfrm>
          <a:prstGeom prst="rect">
            <a:avLst/>
          </a:prstGeom>
        </p:spPr>
      </p:pic>
      <p:sp>
        <p:nvSpPr>
          <p:cNvPr id="16" name="텍스트상자 15">
            <a:extLst>
              <a:ext uri="{FF2B5EF4-FFF2-40B4-BE49-F238E27FC236}">
                <a16:creationId xmlns:a16="http://schemas.microsoft.com/office/drawing/2014/main" id="{034E0F5E-5BF5-DF4B-B874-EC64038CE000}"/>
              </a:ext>
            </a:extLst>
          </p:cNvPr>
          <p:cNvSpPr txBox="1"/>
          <p:nvPr/>
        </p:nvSpPr>
        <p:spPr>
          <a:xfrm>
            <a:off x="4160148" y="4556546"/>
            <a:ext cx="2056922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j-ea"/>
                <a:cs typeface="+mj-cs"/>
                <a:sym typeface="Helvetica"/>
              </a:rPr>
              <a:t>Certificate Complete!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j-ea"/>
              <a:cs typeface="+mj-cs"/>
              <a:sym typeface="Helvetica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CC88869-C9FB-8F49-A364-4CC9139C8FB9}"/>
              </a:ext>
            </a:extLst>
          </p:cNvPr>
          <p:cNvGrpSpPr/>
          <p:nvPr/>
        </p:nvGrpSpPr>
        <p:grpSpPr>
          <a:xfrm>
            <a:off x="10907059" y="5625548"/>
            <a:ext cx="1284943" cy="1275306"/>
            <a:chOff x="0" y="0"/>
            <a:chExt cx="1284942" cy="1275305"/>
          </a:xfrm>
        </p:grpSpPr>
        <p:pic>
          <p:nvPicPr>
            <p:cNvPr id="18" name="그림 13" descr="그림 13">
              <a:extLst>
                <a:ext uri="{FF2B5EF4-FFF2-40B4-BE49-F238E27FC236}">
                  <a16:creationId xmlns:a16="http://schemas.microsoft.com/office/drawing/2014/main" id="{24A3E6B8-A6D7-464E-BCA6-09BAB2249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284942" cy="1275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" name="텍스트상자 14">
              <a:extLst>
                <a:ext uri="{FF2B5EF4-FFF2-40B4-BE49-F238E27FC236}">
                  <a16:creationId xmlns:a16="http://schemas.microsoft.com/office/drawing/2014/main" id="{1FCA534C-05EB-434B-936C-2CB421A46895}"/>
                </a:ext>
              </a:extLst>
            </p:cNvPr>
            <p:cNvSpPr txBox="1"/>
            <p:nvPr/>
          </p:nvSpPr>
          <p:spPr>
            <a:xfrm>
              <a:off x="480636" y="480540"/>
              <a:ext cx="222070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b="1" dirty="0">
                  <a:latin typeface="HeadLineA" pitchFamily="2" charset="-127"/>
                  <a:ea typeface="HeadLineA" pitchFamily="2" charset="-127"/>
                </a:rPr>
                <a:t>7</a:t>
              </a:r>
              <a:endParaRPr b="1" dirty="0">
                <a:latin typeface="HeadLineA" pitchFamily="2" charset="-127"/>
                <a:ea typeface="HeadLineA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67391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제목 1"/>
          <p:cNvSpPr txBox="1">
            <a:spLocks noGrp="1"/>
          </p:cNvSpPr>
          <p:nvPr>
            <p:ph type="title"/>
          </p:nvPr>
        </p:nvSpPr>
        <p:spPr>
          <a:xfrm>
            <a:off x="882315" y="215"/>
            <a:ext cx="8965070" cy="811739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59536">
              <a:defRPr sz="3290" b="1"/>
            </a:pPr>
            <a:r>
              <a:rPr dirty="0"/>
              <a:t>Schedule &amp; Progress </a:t>
            </a:r>
            <a:r>
              <a:rPr sz="3759" dirty="0"/>
              <a:t>–</a:t>
            </a:r>
            <a:r>
              <a:rPr sz="4700" dirty="0"/>
              <a:t> </a:t>
            </a:r>
            <a:r>
              <a:rPr sz="2820" dirty="0"/>
              <a:t>Kim Chan Il</a:t>
            </a:r>
            <a:r>
              <a:rPr lang="en-US" altLang="ko-KR" sz="2820" dirty="0"/>
              <a:t> (Android)</a:t>
            </a:r>
            <a:endParaRPr sz="2820" dirty="0"/>
          </a:p>
        </p:txBody>
      </p:sp>
      <p:pic>
        <p:nvPicPr>
          <p:cNvPr id="153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4F1FED9-4AA6-144E-8659-B6FA8C1D6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0277" y="2712330"/>
            <a:ext cx="1752257" cy="3234937"/>
          </a:xfrm>
          <a:prstGeom prst="rect">
            <a:avLst/>
          </a:prstGeom>
        </p:spPr>
      </p:pic>
      <p:sp>
        <p:nvSpPr>
          <p:cNvPr id="9" name="직사각형 6">
            <a:extLst>
              <a:ext uri="{FF2B5EF4-FFF2-40B4-BE49-F238E27FC236}">
                <a16:creationId xmlns:a16="http://schemas.microsoft.com/office/drawing/2014/main" id="{A2088441-6056-5146-90A2-BFCCED3C7F5D}"/>
              </a:ext>
            </a:extLst>
          </p:cNvPr>
          <p:cNvSpPr txBox="1"/>
          <p:nvPr/>
        </p:nvSpPr>
        <p:spPr>
          <a:xfrm>
            <a:off x="834190" y="814273"/>
            <a:ext cx="8502317" cy="44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457200">
              <a:defRPr sz="23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dirty="0"/>
              <a:t>“</a:t>
            </a:r>
            <a:r>
              <a:rPr lang="en-US" dirty="0"/>
              <a:t>Uploading Dog Image and Dog’s nose Image in Database</a:t>
            </a:r>
            <a:r>
              <a:rPr dirty="0"/>
              <a:t>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0B2304-296F-F24A-9BD6-76F143E5E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7094" y="2260676"/>
            <a:ext cx="3746861" cy="41382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2B4D7CE-F02A-9741-AC0F-0CE8AB3528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098" y="4402091"/>
            <a:ext cx="976923" cy="9769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25535B9-BB05-9B42-AA5F-B356DC2C8B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829" y="4151679"/>
            <a:ext cx="1350556" cy="15827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1C01CC7-D633-3A4C-8996-D2A53CDF14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152" y="3043090"/>
            <a:ext cx="2223138" cy="110858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FFFFF62-9A50-CE43-ADA7-F4A5E06385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3137" y="4402091"/>
            <a:ext cx="2905553" cy="1138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7962847-F183-4E4D-819B-1C04F84020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3951541" y="4054898"/>
            <a:ext cx="2905553" cy="113812"/>
          </a:xfrm>
          <a:prstGeom prst="rect">
            <a:avLst/>
          </a:prstGeom>
        </p:spPr>
      </p:pic>
      <p:sp>
        <p:nvSpPr>
          <p:cNvPr id="22" name="직사각형 6">
            <a:extLst>
              <a:ext uri="{FF2B5EF4-FFF2-40B4-BE49-F238E27FC236}">
                <a16:creationId xmlns:a16="http://schemas.microsoft.com/office/drawing/2014/main" id="{D8968A5D-6A53-A041-987F-EA0C7E535B60}"/>
              </a:ext>
            </a:extLst>
          </p:cNvPr>
          <p:cNvSpPr txBox="1"/>
          <p:nvPr/>
        </p:nvSpPr>
        <p:spPr>
          <a:xfrm>
            <a:off x="882315" y="1259663"/>
            <a:ext cx="8502317" cy="44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457200">
              <a:defRPr sz="2300" b="1"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r>
              <a:rPr dirty="0"/>
              <a:t>“</a:t>
            </a:r>
            <a:r>
              <a:rPr lang="en-US" dirty="0"/>
              <a:t>Make Candidate of the dog when finding a dog</a:t>
            </a:r>
            <a:r>
              <a:rPr dirty="0"/>
              <a:t>”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89CC9CF-94AC-014F-B322-012CA070EB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630" y="3098774"/>
            <a:ext cx="1186457" cy="72274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9CF65B4-91BE-1748-AEEA-BABBDE9DFA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704" y="2606599"/>
            <a:ext cx="1214919" cy="1214919"/>
          </a:xfrm>
          <a:prstGeom prst="rect">
            <a:avLst/>
          </a:prstGeom>
        </p:spPr>
      </p:pic>
      <p:grpSp>
        <p:nvGrpSpPr>
          <p:cNvPr id="27" name="그룹 16">
            <a:extLst>
              <a:ext uri="{FF2B5EF4-FFF2-40B4-BE49-F238E27FC236}">
                <a16:creationId xmlns:a16="http://schemas.microsoft.com/office/drawing/2014/main" id="{F7527898-BEF6-7A40-AC9E-F0A27B069864}"/>
              </a:ext>
            </a:extLst>
          </p:cNvPr>
          <p:cNvGrpSpPr/>
          <p:nvPr/>
        </p:nvGrpSpPr>
        <p:grpSpPr>
          <a:xfrm>
            <a:off x="10907059" y="5625548"/>
            <a:ext cx="1284943" cy="1275306"/>
            <a:chOff x="0" y="0"/>
            <a:chExt cx="1284942" cy="1275305"/>
          </a:xfrm>
        </p:grpSpPr>
        <p:pic>
          <p:nvPicPr>
            <p:cNvPr id="28" name="그림 13" descr="그림 13">
              <a:extLst>
                <a:ext uri="{FF2B5EF4-FFF2-40B4-BE49-F238E27FC236}">
                  <a16:creationId xmlns:a16="http://schemas.microsoft.com/office/drawing/2014/main" id="{D605BA1B-28C3-8641-B4CC-2AE9598AF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0" y="0"/>
              <a:ext cx="1284942" cy="1275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" name="텍스트상자 14">
              <a:extLst>
                <a:ext uri="{FF2B5EF4-FFF2-40B4-BE49-F238E27FC236}">
                  <a16:creationId xmlns:a16="http://schemas.microsoft.com/office/drawing/2014/main" id="{4737D5A2-8A90-CB4F-BE11-4580286223D7}"/>
                </a:ext>
              </a:extLst>
            </p:cNvPr>
            <p:cNvSpPr txBox="1"/>
            <p:nvPr/>
          </p:nvSpPr>
          <p:spPr>
            <a:xfrm>
              <a:off x="480636" y="480540"/>
              <a:ext cx="222070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b="1" dirty="0">
                  <a:latin typeface="HeadLineA" pitchFamily="2" charset="-127"/>
                  <a:ea typeface="HeadLineA" pitchFamily="2" charset="-127"/>
                </a:rPr>
                <a:t>8</a:t>
              </a:r>
              <a:endParaRPr b="1" dirty="0">
                <a:latin typeface="HeadLineA" pitchFamily="2" charset="-127"/>
                <a:ea typeface="HeadLineA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3490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제목 1"/>
          <p:cNvSpPr txBox="1">
            <a:spLocks noGrp="1"/>
          </p:cNvSpPr>
          <p:nvPr>
            <p:ph type="title"/>
          </p:nvPr>
        </p:nvSpPr>
        <p:spPr>
          <a:xfrm>
            <a:off x="882314" y="215"/>
            <a:ext cx="8871285" cy="811739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59536">
              <a:defRPr sz="3290" b="1"/>
            </a:pPr>
            <a:r>
              <a:rPr dirty="0"/>
              <a:t>Schedule &amp; Progress </a:t>
            </a:r>
            <a:r>
              <a:rPr sz="3759" dirty="0"/>
              <a:t>–</a:t>
            </a:r>
            <a:r>
              <a:rPr sz="4700" dirty="0"/>
              <a:t> </a:t>
            </a:r>
            <a:r>
              <a:rPr sz="2820" dirty="0"/>
              <a:t>Kim Tae Hong</a:t>
            </a:r>
            <a:r>
              <a:rPr lang="en-US" altLang="ko-KR" sz="2820" dirty="0"/>
              <a:t> (Server)</a:t>
            </a:r>
            <a:endParaRPr sz="2820" dirty="0"/>
          </a:p>
        </p:txBody>
      </p:sp>
      <p:pic>
        <p:nvPicPr>
          <p:cNvPr id="172" name="그림 19" descr="그림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94" y="83831"/>
            <a:ext cx="679996" cy="67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직사각형 12"/>
          <p:cNvSpPr txBox="1"/>
          <p:nvPr/>
        </p:nvSpPr>
        <p:spPr>
          <a:xfrm>
            <a:off x="834188" y="811953"/>
            <a:ext cx="11357811" cy="44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457200">
              <a:defRPr sz="2300" b="1">
                <a:latin typeface="+mn-lt"/>
                <a:ea typeface="+mn-ea"/>
                <a:cs typeface="+mn-cs"/>
                <a:sym typeface="맑은 고딕"/>
              </a:defRPr>
            </a:pPr>
            <a:r>
              <a:rPr dirty="0">
                <a:latin typeface="+mn-lt"/>
              </a:rPr>
              <a:t>“</a:t>
            </a:r>
            <a:r>
              <a:rPr lang="en-US" dirty="0">
                <a:latin typeface="+mn-lt"/>
              </a:rPr>
              <a:t>We will buy a Server because we need a big database to contain many </a:t>
            </a:r>
            <a:r>
              <a:rPr lang="en-US" dirty="0" err="1">
                <a:latin typeface="+mn-lt"/>
              </a:rPr>
              <a:t>datas</a:t>
            </a:r>
            <a:r>
              <a:rPr dirty="0">
                <a:latin typeface="+mn-lt"/>
              </a:rPr>
              <a:t>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7F495A-BC0F-7446-B6E2-978A6648DE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900" y="2758160"/>
            <a:ext cx="3670300" cy="2194840"/>
          </a:xfrm>
          <a:prstGeom prst="rect">
            <a:avLst/>
          </a:prstGeom>
        </p:spPr>
      </p:pic>
      <p:grpSp>
        <p:nvGrpSpPr>
          <p:cNvPr id="11" name="그룹 16">
            <a:extLst>
              <a:ext uri="{FF2B5EF4-FFF2-40B4-BE49-F238E27FC236}">
                <a16:creationId xmlns:a16="http://schemas.microsoft.com/office/drawing/2014/main" id="{D861E355-08B6-F040-8938-4E344F9882C1}"/>
              </a:ext>
            </a:extLst>
          </p:cNvPr>
          <p:cNvGrpSpPr/>
          <p:nvPr/>
        </p:nvGrpSpPr>
        <p:grpSpPr>
          <a:xfrm>
            <a:off x="10907059" y="5625548"/>
            <a:ext cx="1284943" cy="1275306"/>
            <a:chOff x="0" y="0"/>
            <a:chExt cx="1284942" cy="1275305"/>
          </a:xfrm>
        </p:grpSpPr>
        <p:pic>
          <p:nvPicPr>
            <p:cNvPr id="12" name="그림 13" descr="그림 13">
              <a:extLst>
                <a:ext uri="{FF2B5EF4-FFF2-40B4-BE49-F238E27FC236}">
                  <a16:creationId xmlns:a16="http://schemas.microsoft.com/office/drawing/2014/main" id="{FF6E7516-DDBB-4542-8ECA-E90289B0C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284942" cy="1275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" name="텍스트상자 14">
              <a:extLst>
                <a:ext uri="{FF2B5EF4-FFF2-40B4-BE49-F238E27FC236}">
                  <a16:creationId xmlns:a16="http://schemas.microsoft.com/office/drawing/2014/main" id="{A38E2468-FC41-0F48-923B-D61E19CCCFB4}"/>
                </a:ext>
              </a:extLst>
            </p:cNvPr>
            <p:cNvSpPr txBox="1"/>
            <p:nvPr/>
          </p:nvSpPr>
          <p:spPr>
            <a:xfrm>
              <a:off x="480636" y="480540"/>
              <a:ext cx="222070" cy="553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r>
                <a:rPr lang="en-US" altLang="ko-KR" b="1" dirty="0">
                  <a:latin typeface="HeadLineA" pitchFamily="2" charset="-127"/>
                  <a:ea typeface="HeadLineA" pitchFamily="2" charset="-127"/>
                </a:rPr>
                <a:t>9</a:t>
              </a:r>
              <a:endParaRPr b="1" dirty="0">
                <a:latin typeface="HeadLineA" pitchFamily="2" charset="-127"/>
                <a:ea typeface="HeadLineA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782523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9F9F1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899</Words>
  <Application>Microsoft Macintosh PowerPoint</Application>
  <PresentationFormat>와이드스크린</PresentationFormat>
  <Paragraphs>146</Paragraphs>
  <Slides>21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맑은 고딕</vt:lpstr>
      <vt:lpstr>맑은 고딕</vt:lpstr>
      <vt:lpstr>헤드라인A</vt:lpstr>
      <vt:lpstr>HeadLineA</vt:lpstr>
      <vt:lpstr>Arial</vt:lpstr>
      <vt:lpstr>Helvetica</vt:lpstr>
      <vt:lpstr>Office 테마</vt:lpstr>
      <vt:lpstr>PowerPoint 프레젠테이션</vt:lpstr>
      <vt:lpstr>Contents</vt:lpstr>
      <vt:lpstr>1. SCHEDULE &amp; PROGRESS</vt:lpstr>
      <vt:lpstr>SCHEDULE</vt:lpstr>
      <vt:lpstr>Role of this week</vt:lpstr>
      <vt:lpstr>Schedule &amp; Progress – Kim Chan Il (Android)</vt:lpstr>
      <vt:lpstr>Schedule &amp; Progress – Kim Chan Il (Android)</vt:lpstr>
      <vt:lpstr>Schedule &amp; Progress – Kim Chan Il (Android)</vt:lpstr>
      <vt:lpstr>Schedule &amp; Progress – Kim Tae Hong (Server)</vt:lpstr>
      <vt:lpstr>Schedule &amp; Progress – Kim Tae Hong (Server)</vt:lpstr>
      <vt:lpstr>Schedule &amp; Progress – Paeng Jin Wook (Python)</vt:lpstr>
      <vt:lpstr>Schedule &amp; Progress – Paeng Jin Wook (Python)</vt:lpstr>
      <vt:lpstr>PowerPoint 프레젠테이션</vt:lpstr>
      <vt:lpstr>PowerPoint 프레젠테이션</vt:lpstr>
      <vt:lpstr>2. PROBLEMS &amp; SOLUTION</vt:lpstr>
      <vt:lpstr>PROBLEMS &amp; SOLUTIONS</vt:lpstr>
      <vt:lpstr>PROBLEMS &amp; SOLUTIONS</vt:lpstr>
      <vt:lpstr>3. PLANS</vt:lpstr>
      <vt:lpstr>PLANS for next week</vt:lpstr>
      <vt:lpstr>Q&amp;A</vt:lpstr>
      <vt:lpstr>Thank you!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팽 진욱</cp:lastModifiedBy>
  <cp:revision>31</cp:revision>
  <dcterms:modified xsi:type="dcterms:W3CDTF">2018-04-30T00:31:57Z</dcterms:modified>
</cp:coreProperties>
</file>